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88" d="100"/>
          <a:sy n="88" d="100"/>
        </p:scale>
        <p:origin x="36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1CA2A2-882A-476A-BCB5-940502EB22E5}"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118328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CA2A2-882A-476A-BCB5-940502EB22E5}"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3492928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1CA2A2-882A-476A-BCB5-940502EB22E5}"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2430960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1CA2A2-882A-476A-BCB5-940502EB22E5}"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470365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1CA2A2-882A-476A-BCB5-940502EB22E5}" type="datetimeFigureOut">
              <a:rPr lang="en-GB" smtClean="0"/>
              <a:t>17/10/2023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64272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1CA2A2-882A-476A-BCB5-940502EB22E5}" type="datetimeFigureOut">
              <a:rPr lang="en-GB" smtClean="0"/>
              <a:t>17/10/2023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1520483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CA2A2-882A-476A-BCB5-940502EB22E5}" type="datetimeFigureOut">
              <a:rPr lang="en-GB" smtClean="0"/>
              <a:t>17/10/2023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125290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1CA2A2-882A-476A-BCB5-940502EB22E5}"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3624713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F1CA2A2-882A-476A-BCB5-940502EB22E5}"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2209672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CA2A2-882A-476A-BCB5-940502EB22E5}"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31983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CA2A2-882A-476A-BCB5-940502EB22E5}"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88969B-895F-494E-8F88-6001FDC2A2CB}" type="slidenum">
              <a:rPr lang="en-GB" smtClean="0"/>
              <a:t>‹#›</a:t>
            </a:fld>
            <a:endParaRPr lang="en-GB"/>
          </a:p>
        </p:txBody>
      </p:sp>
    </p:spTree>
    <p:extLst>
      <p:ext uri="{BB962C8B-B14F-4D97-AF65-F5344CB8AC3E}">
        <p14:creationId xmlns:p14="http://schemas.microsoft.com/office/powerpoint/2010/main" val="409714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CA2A2-882A-476A-BCB5-940502EB22E5}" type="datetimeFigureOut">
              <a:rPr lang="en-GB" smtClean="0"/>
              <a:t>17/10/2023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88969B-895F-494E-8F88-6001FDC2A2CB}" type="slidenum">
              <a:rPr lang="en-GB" smtClean="0"/>
              <a:t>‹#›</a:t>
            </a:fld>
            <a:endParaRPr lang="en-GB"/>
          </a:p>
        </p:txBody>
      </p:sp>
    </p:spTree>
    <p:extLst>
      <p:ext uri="{BB962C8B-B14F-4D97-AF65-F5344CB8AC3E}">
        <p14:creationId xmlns:p14="http://schemas.microsoft.com/office/powerpoint/2010/main" val="2666049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kids.kiddle.co/Entrepreneur" TargetMode="External"/><Relationship Id="rId3" Type="http://schemas.openxmlformats.org/officeDocument/2006/relationships/image" Target="../media/image2.png"/><Relationship Id="rId7" Type="http://schemas.openxmlformats.org/officeDocument/2006/relationships/hyperlink" Target="https://kids.kiddle.co/Inventor"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kids.kiddle.co/United_States" TargetMode="Externa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kids.kiddle.co/Light_bulb"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587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n w="0"/>
                <a:solidFill>
                  <a:schemeClr val="tx1"/>
                </a:solidFill>
              </a:rPr>
              <a:t>Hollingworth</a:t>
            </a:r>
            <a:r>
              <a:rPr lang="en-GB" sz="2000" b="1" dirty="0" smtClean="0">
                <a:ln w="0"/>
                <a:solidFill>
                  <a:schemeClr val="tx1"/>
                </a:solidFill>
              </a:rPr>
              <a:t> Primary School Knowledge Organiser</a:t>
            </a:r>
            <a:endParaRPr lang="en-GB" sz="2000" b="1" dirty="0">
              <a:ln w="0"/>
              <a:solidFill>
                <a:schemeClr val="tx1"/>
              </a:solidFill>
            </a:endParaRPr>
          </a:p>
        </p:txBody>
      </p:sp>
      <p:sp>
        <p:nvSpPr>
          <p:cNvPr id="5" name="Rectangle 4"/>
          <p:cNvSpPr/>
          <p:nvPr/>
        </p:nvSpPr>
        <p:spPr>
          <a:xfrm>
            <a:off x="0" y="587829"/>
            <a:ext cx="4049486" cy="3918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Topic: Light</a:t>
            </a:r>
            <a:endParaRPr lang="en-GB" b="1" dirty="0">
              <a:solidFill>
                <a:schemeClr val="tx1"/>
              </a:solidFill>
            </a:endParaRPr>
          </a:p>
        </p:txBody>
      </p:sp>
      <p:sp>
        <p:nvSpPr>
          <p:cNvPr id="6" name="Rectangle 5"/>
          <p:cNvSpPr/>
          <p:nvPr/>
        </p:nvSpPr>
        <p:spPr>
          <a:xfrm>
            <a:off x="4049486" y="587829"/>
            <a:ext cx="3840900"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Year: 6</a:t>
            </a:r>
            <a:endParaRPr lang="en-GB" b="1" dirty="0">
              <a:solidFill>
                <a:schemeClr val="tx1"/>
              </a:solidFill>
            </a:endParaRPr>
          </a:p>
        </p:txBody>
      </p:sp>
      <p:sp>
        <p:nvSpPr>
          <p:cNvPr id="7" name="Rectangle 6"/>
          <p:cNvSpPr/>
          <p:nvPr/>
        </p:nvSpPr>
        <p:spPr>
          <a:xfrm>
            <a:off x="7890387" y="587829"/>
            <a:ext cx="4301613" cy="39188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Strand: Physics</a:t>
            </a:r>
            <a:endParaRPr lang="en-GB"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560754524"/>
              </p:ext>
            </p:extLst>
          </p:nvPr>
        </p:nvGraphicFramePr>
        <p:xfrm>
          <a:off x="7890382" y="1066808"/>
          <a:ext cx="4362574" cy="5029200"/>
        </p:xfrm>
        <a:graphic>
          <a:graphicData uri="http://schemas.openxmlformats.org/drawingml/2006/table">
            <a:tbl>
              <a:tblPr firstRow="1" bandRow="1">
                <a:tableStyleId>{5C22544A-7EE6-4342-B048-85BDC9FD1C3A}</a:tableStyleId>
              </a:tblPr>
              <a:tblGrid>
                <a:gridCol w="905271">
                  <a:extLst>
                    <a:ext uri="{9D8B030D-6E8A-4147-A177-3AD203B41FA5}">
                      <a16:colId xmlns:a16="http://schemas.microsoft.com/office/drawing/2014/main" val="163362862"/>
                    </a:ext>
                  </a:extLst>
                </a:gridCol>
                <a:gridCol w="3457303">
                  <a:extLst>
                    <a:ext uri="{9D8B030D-6E8A-4147-A177-3AD203B41FA5}">
                      <a16:colId xmlns:a16="http://schemas.microsoft.com/office/drawing/2014/main" val="3941757730"/>
                    </a:ext>
                  </a:extLst>
                </a:gridCol>
              </a:tblGrid>
              <a:tr h="230782">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1490849310"/>
                  </a:ext>
                </a:extLst>
              </a:tr>
              <a:tr h="412947">
                <a:tc>
                  <a:txBody>
                    <a:bodyPr/>
                    <a:lstStyle/>
                    <a:p>
                      <a:r>
                        <a:rPr lang="en-GB" sz="1400" b="1" dirty="0" smtClean="0"/>
                        <a:t>light</a:t>
                      </a:r>
                    </a:p>
                  </a:txBody>
                  <a:tcPr/>
                </a:tc>
                <a:tc>
                  <a:txBody>
                    <a:bodyPr/>
                    <a:lstStyle/>
                    <a:p>
                      <a:r>
                        <a:rPr lang="en-GB" sz="1200" dirty="0" smtClean="0">
                          <a:latin typeface="+mn-lt"/>
                        </a:rPr>
                        <a:t>Light is a type of energy that makes it possible for us to see the world around us.</a:t>
                      </a:r>
                      <a:endParaRPr lang="en-GB" sz="1200" dirty="0">
                        <a:latin typeface="+mn-lt"/>
                      </a:endParaRPr>
                    </a:p>
                  </a:txBody>
                  <a:tcPr/>
                </a:tc>
                <a:extLst>
                  <a:ext uri="{0D108BD9-81ED-4DB2-BD59-A6C34878D82A}">
                    <a16:rowId xmlns:a16="http://schemas.microsoft.com/office/drawing/2014/main" val="3334362472"/>
                  </a:ext>
                </a:extLst>
              </a:tr>
              <a:tr h="574320">
                <a:tc>
                  <a:txBody>
                    <a:bodyPr/>
                    <a:lstStyle/>
                    <a:p>
                      <a:r>
                        <a:rPr lang="en-GB" sz="1400" b="1" dirty="0" smtClean="0"/>
                        <a:t>Source of light</a:t>
                      </a:r>
                      <a:endParaRPr lang="en-GB" sz="1400" b="1" dirty="0"/>
                    </a:p>
                  </a:txBody>
                  <a:tcPr/>
                </a:tc>
                <a:tc>
                  <a:txBody>
                    <a:bodyPr/>
                    <a:lstStyle/>
                    <a:p>
                      <a:r>
                        <a:rPr lang="en-GB" sz="1200" dirty="0" smtClean="0"/>
                        <a:t>The Sun and other stars, fires, torches and lamps all make their own light and so are examples of sources of light. </a:t>
                      </a:r>
                      <a:endParaRPr lang="en-GB" sz="1200" dirty="0"/>
                    </a:p>
                  </a:txBody>
                  <a:tcPr/>
                </a:tc>
                <a:extLst>
                  <a:ext uri="{0D108BD9-81ED-4DB2-BD59-A6C34878D82A}">
                    <a16:rowId xmlns:a16="http://schemas.microsoft.com/office/drawing/2014/main" val="2152722534"/>
                  </a:ext>
                </a:extLst>
              </a:tr>
              <a:tr h="410229">
                <a:tc>
                  <a:txBody>
                    <a:bodyPr/>
                    <a:lstStyle/>
                    <a:p>
                      <a:r>
                        <a:rPr lang="en-GB" sz="1000" b="1" dirty="0" smtClean="0"/>
                        <a:t>Reflection</a:t>
                      </a:r>
                      <a:endParaRPr lang="en-GB" sz="1000" b="1" dirty="0"/>
                    </a:p>
                  </a:txBody>
                  <a:tcPr/>
                </a:tc>
                <a:tc>
                  <a:txBody>
                    <a:bodyPr/>
                    <a:lstStyle/>
                    <a:p>
                      <a:r>
                        <a:rPr lang="en-GB" sz="1200" dirty="0" smtClean="0"/>
                        <a:t>Reflection occurs when a light ray hits a surface and bounces off. </a:t>
                      </a:r>
                      <a:endParaRPr lang="en-GB" sz="1200" dirty="0"/>
                    </a:p>
                  </a:txBody>
                  <a:tcPr/>
                </a:tc>
                <a:extLst>
                  <a:ext uri="{0D108BD9-81ED-4DB2-BD59-A6C34878D82A}">
                    <a16:rowId xmlns:a16="http://schemas.microsoft.com/office/drawing/2014/main" val="1498692819"/>
                  </a:ext>
                </a:extLst>
              </a:tr>
              <a:tr h="410229">
                <a:tc>
                  <a:txBody>
                    <a:bodyPr/>
                    <a:lstStyle/>
                    <a:p>
                      <a:r>
                        <a:rPr lang="en-GB" sz="1000" b="1" dirty="0" smtClean="0"/>
                        <a:t>Refraction</a:t>
                      </a:r>
                      <a:endParaRPr lang="en-GB" sz="1000" b="1" dirty="0"/>
                    </a:p>
                  </a:txBody>
                  <a:tcPr/>
                </a:tc>
                <a:tc>
                  <a:txBody>
                    <a:bodyPr/>
                    <a:lstStyle/>
                    <a:p>
                      <a:r>
                        <a:rPr lang="en-GB" sz="1200" dirty="0" smtClean="0"/>
                        <a:t>Refraction is the bending of light as it passes from one substance to another.</a:t>
                      </a:r>
                      <a:endParaRPr lang="en-GB" sz="1200" dirty="0"/>
                    </a:p>
                  </a:txBody>
                  <a:tcPr/>
                </a:tc>
                <a:extLst>
                  <a:ext uri="{0D108BD9-81ED-4DB2-BD59-A6C34878D82A}">
                    <a16:rowId xmlns:a16="http://schemas.microsoft.com/office/drawing/2014/main" val="2291817311"/>
                  </a:ext>
                </a:extLst>
              </a:tr>
              <a:tr h="410229">
                <a:tc>
                  <a:txBody>
                    <a:bodyPr/>
                    <a:lstStyle/>
                    <a:p>
                      <a:r>
                        <a:rPr lang="en-GB" sz="1300" b="1" dirty="0" smtClean="0"/>
                        <a:t>Shadow</a:t>
                      </a:r>
                      <a:endParaRPr lang="en-GB" sz="1300" b="1" dirty="0"/>
                    </a:p>
                  </a:txBody>
                  <a:tcPr/>
                </a:tc>
                <a:tc>
                  <a:txBody>
                    <a:bodyPr/>
                    <a:lstStyle/>
                    <a:p>
                      <a:r>
                        <a:rPr lang="en-GB" sz="1200" dirty="0" smtClean="0"/>
                        <a:t>A dark area or a shape produced by an object coming between rays of light and a surface. </a:t>
                      </a:r>
                      <a:endParaRPr lang="en-GB" sz="1200" dirty="0"/>
                    </a:p>
                  </a:txBody>
                  <a:tcPr/>
                </a:tc>
                <a:extLst>
                  <a:ext uri="{0D108BD9-81ED-4DB2-BD59-A6C34878D82A}">
                    <a16:rowId xmlns:a16="http://schemas.microsoft.com/office/drawing/2014/main" val="3346434651"/>
                  </a:ext>
                </a:extLst>
              </a:tr>
              <a:tr h="410229">
                <a:tc>
                  <a:txBody>
                    <a:bodyPr/>
                    <a:lstStyle/>
                    <a:p>
                      <a:r>
                        <a:rPr lang="en-GB" sz="1300" b="1" dirty="0" smtClean="0"/>
                        <a:t>Opaque</a:t>
                      </a:r>
                      <a:endParaRPr lang="en-GB" sz="1300" b="1" dirty="0"/>
                    </a:p>
                  </a:txBody>
                  <a:tcPr/>
                </a:tc>
                <a:tc>
                  <a:txBody>
                    <a:bodyPr/>
                    <a:lstStyle/>
                    <a:p>
                      <a:r>
                        <a:rPr lang="en-GB" sz="1200" dirty="0" smtClean="0"/>
                        <a:t>An opaque material does not let light through. It does not reflect light. </a:t>
                      </a:r>
                      <a:endParaRPr lang="en-GB" sz="1200" dirty="0"/>
                    </a:p>
                  </a:txBody>
                  <a:tcPr/>
                </a:tc>
                <a:extLst>
                  <a:ext uri="{0D108BD9-81ED-4DB2-BD59-A6C34878D82A}">
                    <a16:rowId xmlns:a16="http://schemas.microsoft.com/office/drawing/2014/main" val="1891874654"/>
                  </a:ext>
                </a:extLst>
              </a:tr>
              <a:tr h="410229">
                <a:tc>
                  <a:txBody>
                    <a:bodyPr/>
                    <a:lstStyle/>
                    <a:p>
                      <a:r>
                        <a:rPr lang="en-GB" sz="1100" b="1" dirty="0" smtClean="0"/>
                        <a:t>Translucent</a:t>
                      </a:r>
                      <a:endParaRPr lang="en-GB" sz="1100" b="1" dirty="0"/>
                    </a:p>
                  </a:txBody>
                  <a:tcPr/>
                </a:tc>
                <a:tc>
                  <a:txBody>
                    <a:bodyPr/>
                    <a:lstStyle/>
                    <a:p>
                      <a:r>
                        <a:rPr lang="en-GB" sz="1200" dirty="0" smtClean="0"/>
                        <a:t>A translucent material lets light pass through, but objects on the other side can't be seen clearly.</a:t>
                      </a:r>
                      <a:endParaRPr lang="en-GB" sz="1200" dirty="0"/>
                    </a:p>
                  </a:txBody>
                  <a:tcPr/>
                </a:tc>
                <a:extLst>
                  <a:ext uri="{0D108BD9-81ED-4DB2-BD59-A6C34878D82A}">
                    <a16:rowId xmlns:a16="http://schemas.microsoft.com/office/drawing/2014/main" val="2910184211"/>
                  </a:ext>
                </a:extLst>
              </a:tr>
              <a:tr h="410229">
                <a:tc>
                  <a:txBody>
                    <a:bodyPr/>
                    <a:lstStyle/>
                    <a:p>
                      <a:r>
                        <a:rPr lang="en-GB" sz="1100" b="1" dirty="0" smtClean="0"/>
                        <a:t>Transparent</a:t>
                      </a:r>
                      <a:endParaRPr lang="en-GB" sz="1100" b="1" dirty="0"/>
                    </a:p>
                  </a:txBody>
                  <a:tcPr/>
                </a:tc>
                <a:tc>
                  <a:txBody>
                    <a:bodyPr/>
                    <a:lstStyle/>
                    <a:p>
                      <a:r>
                        <a:rPr lang="en-GB" sz="1200" dirty="0" smtClean="0"/>
                        <a:t>Transparent materials allow you to see clearly through them.</a:t>
                      </a:r>
                    </a:p>
                  </a:txBody>
                  <a:tcPr/>
                </a:tc>
                <a:extLst>
                  <a:ext uri="{0D108BD9-81ED-4DB2-BD59-A6C34878D82A}">
                    <a16:rowId xmlns:a16="http://schemas.microsoft.com/office/drawing/2014/main" val="1518114237"/>
                  </a:ext>
                </a:extLst>
              </a:tr>
              <a:tr h="410229">
                <a:tc>
                  <a:txBody>
                    <a:bodyPr/>
                    <a:lstStyle/>
                    <a:p>
                      <a:r>
                        <a:rPr lang="en-GB" sz="1400" b="1" dirty="0" smtClean="0"/>
                        <a:t>Prism</a:t>
                      </a:r>
                      <a:endParaRPr lang="en-GB" sz="1400" b="1" dirty="0"/>
                    </a:p>
                  </a:txBody>
                  <a:tcPr/>
                </a:tc>
                <a:tc>
                  <a:txBody>
                    <a:bodyPr/>
                    <a:lstStyle/>
                    <a:p>
                      <a:r>
                        <a:rPr lang="en-GB" sz="1200" dirty="0" smtClean="0"/>
                        <a:t>A prism is a three-dimensional shape with identical ends. A prism allows us to see the visible spectrum </a:t>
                      </a:r>
                      <a:endParaRPr lang="en-GB" sz="1200" dirty="0"/>
                    </a:p>
                  </a:txBody>
                  <a:tcPr/>
                </a:tc>
                <a:extLst>
                  <a:ext uri="{0D108BD9-81ED-4DB2-BD59-A6C34878D82A}">
                    <a16:rowId xmlns:a16="http://schemas.microsoft.com/office/drawing/2014/main" val="1253656306"/>
                  </a:ext>
                </a:extLst>
              </a:tr>
              <a:tr h="230506">
                <a:tc>
                  <a:txBody>
                    <a:bodyPr/>
                    <a:lstStyle/>
                    <a:p>
                      <a:endParaRPr lang="en-GB" sz="1000" b="1" dirty="0"/>
                    </a:p>
                  </a:txBody>
                  <a:tcPr/>
                </a:tc>
                <a:tc>
                  <a:txBody>
                    <a:bodyPr/>
                    <a:lstStyle/>
                    <a:p>
                      <a:r>
                        <a:rPr lang="en-GB" sz="1000" dirty="0" smtClean="0"/>
                        <a:t>.</a:t>
                      </a:r>
                      <a:endParaRPr lang="en-GB" sz="1000" dirty="0"/>
                    </a:p>
                  </a:txBody>
                  <a:tcPr/>
                </a:tc>
                <a:extLst>
                  <a:ext uri="{0D108BD9-81ED-4DB2-BD59-A6C34878D82A}">
                    <a16:rowId xmlns:a16="http://schemas.microsoft.com/office/drawing/2014/main" val="2786876009"/>
                  </a:ext>
                </a:extLst>
              </a:tr>
              <a:tr h="230782">
                <a:tc>
                  <a:txBody>
                    <a:bodyPr/>
                    <a:lstStyle/>
                    <a:p>
                      <a:endParaRPr lang="en-GB" sz="1000" b="1" dirty="0"/>
                    </a:p>
                  </a:txBody>
                  <a:tcPr/>
                </a:tc>
                <a:tc>
                  <a:txBody>
                    <a:bodyPr/>
                    <a:lstStyle/>
                    <a:p>
                      <a:endParaRPr lang="en-GB" sz="1000" dirty="0"/>
                    </a:p>
                  </a:txBody>
                  <a:tcPr/>
                </a:tc>
                <a:extLst>
                  <a:ext uri="{0D108BD9-81ED-4DB2-BD59-A6C34878D82A}">
                    <a16:rowId xmlns:a16="http://schemas.microsoft.com/office/drawing/2014/main" val="2158626141"/>
                  </a:ext>
                </a:extLst>
              </a:tr>
            </a:tbl>
          </a:graphicData>
        </a:graphic>
      </p:graphicFrame>
      <p:sp>
        <p:nvSpPr>
          <p:cNvPr id="10" name="Rectangle 9"/>
          <p:cNvSpPr/>
          <p:nvPr/>
        </p:nvSpPr>
        <p:spPr>
          <a:xfrm>
            <a:off x="0" y="4194967"/>
            <a:ext cx="4049486" cy="299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What should I already know?</a:t>
            </a:r>
            <a:endParaRPr lang="en-GB" dirty="0"/>
          </a:p>
        </p:txBody>
      </p:sp>
      <p:sp>
        <p:nvSpPr>
          <p:cNvPr id="2" name="Rectangle 1"/>
          <p:cNvSpPr/>
          <p:nvPr/>
        </p:nvSpPr>
        <p:spPr>
          <a:xfrm>
            <a:off x="-2" y="4493684"/>
            <a:ext cx="4049488" cy="236431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0" y="979714"/>
            <a:ext cx="4049486"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Famous scientist</a:t>
            </a:r>
            <a:endParaRPr lang="en-GB" b="1" dirty="0"/>
          </a:p>
        </p:txBody>
      </p:sp>
      <p:sp>
        <p:nvSpPr>
          <p:cNvPr id="13" name="Rectangle 12"/>
          <p:cNvSpPr/>
          <p:nvPr/>
        </p:nvSpPr>
        <p:spPr>
          <a:xfrm>
            <a:off x="4049481" y="986246"/>
            <a:ext cx="3840901" cy="378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Reflection of light</a:t>
            </a:r>
            <a:endParaRPr lang="en-GB" b="1" dirty="0"/>
          </a:p>
        </p:txBody>
      </p:sp>
      <p:sp>
        <p:nvSpPr>
          <p:cNvPr id="26" name="TextBox 25"/>
          <p:cNvSpPr txBox="1"/>
          <p:nvPr/>
        </p:nvSpPr>
        <p:spPr>
          <a:xfrm>
            <a:off x="0" y="4513125"/>
            <a:ext cx="4136571" cy="2569934"/>
          </a:xfrm>
          <a:prstGeom prst="rect">
            <a:avLst/>
          </a:prstGeom>
          <a:noFill/>
        </p:spPr>
        <p:txBody>
          <a:bodyPr wrap="square" rtlCol="0">
            <a:spAutoFit/>
          </a:bodyPr>
          <a:lstStyle/>
          <a:p>
            <a:r>
              <a:rPr lang="en-GB" sz="1300" dirty="0"/>
              <a:t>• Recognise that they need light in order to see things and that dark is the absence of </a:t>
            </a:r>
            <a:r>
              <a:rPr lang="en-GB" sz="1300" dirty="0" smtClean="0"/>
              <a:t>light. </a:t>
            </a:r>
          </a:p>
          <a:p>
            <a:r>
              <a:rPr lang="en-GB" sz="1300" dirty="0" smtClean="0"/>
              <a:t>• Notice that light is reflected from surfaces. </a:t>
            </a:r>
          </a:p>
          <a:p>
            <a:r>
              <a:rPr lang="en-GB" sz="1300" dirty="0" smtClean="0"/>
              <a:t>• </a:t>
            </a:r>
            <a:r>
              <a:rPr lang="en-GB" sz="1300" dirty="0"/>
              <a:t>Recognise that light from the sun can be dangerous and that there are ways to protect their eyes. </a:t>
            </a:r>
          </a:p>
          <a:p>
            <a:r>
              <a:rPr lang="en-GB" sz="1300" dirty="0"/>
              <a:t>• Recognise that shadows are formed when the light from </a:t>
            </a:r>
            <a:endParaRPr lang="en-GB" sz="1300" dirty="0" smtClean="0"/>
          </a:p>
          <a:p>
            <a:r>
              <a:rPr lang="en-GB" sz="1300" dirty="0" smtClean="0"/>
              <a:t>a </a:t>
            </a:r>
            <a:r>
              <a:rPr lang="en-GB" sz="1300" dirty="0"/>
              <a:t>light source is blocked by an opaque object. </a:t>
            </a:r>
          </a:p>
          <a:p>
            <a:r>
              <a:rPr lang="en-GB" sz="1300" dirty="0" smtClean="0"/>
              <a:t>• </a:t>
            </a:r>
            <a:r>
              <a:rPr lang="en-GB" sz="1300" dirty="0"/>
              <a:t>Compare and group together everyday materials on the basis of their properties, including their hardness, solubility, transparency, conductivity (electrical and thermal), and response to magnets.) </a:t>
            </a:r>
            <a:endParaRPr lang="en-GB" sz="1300" dirty="0" smtClean="0"/>
          </a:p>
          <a:p>
            <a:r>
              <a:rPr lang="en-GB" dirty="0"/>
              <a:t>	</a:t>
            </a:r>
          </a:p>
        </p:txBody>
      </p:sp>
      <p:sp>
        <p:nvSpPr>
          <p:cNvPr id="14" name="Rectangle 13"/>
          <p:cNvSpPr/>
          <p:nvPr/>
        </p:nvSpPr>
        <p:spPr>
          <a:xfrm>
            <a:off x="-3" y="1356093"/>
            <a:ext cx="4049485" cy="28393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890388" y="979714"/>
            <a:ext cx="4301612"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Key Vocabulary</a:t>
            </a:r>
            <a:endParaRPr lang="en-GB" b="1" dirty="0"/>
          </a:p>
        </p:txBody>
      </p:sp>
      <p:sp>
        <p:nvSpPr>
          <p:cNvPr id="15" name="Rectangle 14"/>
          <p:cNvSpPr/>
          <p:nvPr/>
        </p:nvSpPr>
        <p:spPr>
          <a:xfrm>
            <a:off x="7890386" y="5608769"/>
            <a:ext cx="4301614" cy="1249231"/>
          </a:xfrm>
          <a:prstGeom prst="rect">
            <a:avLst/>
          </a:prstGeom>
          <a:solidFill>
            <a:srgbClr val="00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049485" y="1356093"/>
            <a:ext cx="3840901" cy="2562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070559" y="3918239"/>
            <a:ext cx="3819828" cy="2939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4070559" y="4194967"/>
            <a:ext cx="3819827" cy="3019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How we see things</a:t>
            </a:r>
            <a:endParaRPr lang="en-GB" b="1" dirty="0"/>
          </a:p>
        </p:txBody>
      </p:sp>
      <p:pic>
        <p:nvPicPr>
          <p:cNvPr id="11" name="Picture 10"/>
          <p:cNvPicPr>
            <a:picLocks noChangeAspect="1"/>
          </p:cNvPicPr>
          <p:nvPr/>
        </p:nvPicPr>
        <p:blipFill>
          <a:blip r:embed="rId2"/>
          <a:stretch>
            <a:fillRect/>
          </a:stretch>
        </p:blipFill>
        <p:spPr>
          <a:xfrm>
            <a:off x="4049474" y="1378131"/>
            <a:ext cx="3840908" cy="2798398"/>
          </a:xfrm>
          <a:prstGeom prst="rect">
            <a:avLst/>
          </a:prstGeom>
        </p:spPr>
      </p:pic>
      <p:pic>
        <p:nvPicPr>
          <p:cNvPr id="16" name="Picture 15"/>
          <p:cNvPicPr>
            <a:picLocks noChangeAspect="1"/>
          </p:cNvPicPr>
          <p:nvPr/>
        </p:nvPicPr>
        <p:blipFill>
          <a:blip r:embed="rId3"/>
          <a:stretch>
            <a:fillRect/>
          </a:stretch>
        </p:blipFill>
        <p:spPr>
          <a:xfrm>
            <a:off x="4447080" y="4553272"/>
            <a:ext cx="2958627" cy="2248369"/>
          </a:xfrm>
          <a:prstGeom prst="rect">
            <a:avLst/>
          </a:prstGeom>
        </p:spPr>
      </p:pic>
      <p:pic>
        <p:nvPicPr>
          <p:cNvPr id="18" name="Picture 17"/>
          <p:cNvPicPr>
            <a:picLocks noChangeAspect="1"/>
          </p:cNvPicPr>
          <p:nvPr/>
        </p:nvPicPr>
        <p:blipFill>
          <a:blip r:embed="rId4"/>
          <a:stretch>
            <a:fillRect/>
          </a:stretch>
        </p:blipFill>
        <p:spPr>
          <a:xfrm>
            <a:off x="8801100" y="5595860"/>
            <a:ext cx="2686050" cy="1275050"/>
          </a:xfrm>
          <a:prstGeom prst="rect">
            <a:avLst/>
          </a:prstGeom>
        </p:spPr>
      </p:pic>
      <p:pic>
        <p:nvPicPr>
          <p:cNvPr id="20" name="Picture 19"/>
          <p:cNvPicPr>
            <a:picLocks noChangeAspect="1"/>
          </p:cNvPicPr>
          <p:nvPr/>
        </p:nvPicPr>
        <p:blipFill>
          <a:blip r:embed="rId5"/>
          <a:stretch>
            <a:fillRect/>
          </a:stretch>
        </p:blipFill>
        <p:spPr>
          <a:xfrm>
            <a:off x="2721101" y="2597951"/>
            <a:ext cx="1307295" cy="1605604"/>
          </a:xfrm>
          <a:prstGeom prst="rect">
            <a:avLst/>
          </a:prstGeom>
        </p:spPr>
      </p:pic>
      <p:sp>
        <p:nvSpPr>
          <p:cNvPr id="19" name="Rectangle 18"/>
          <p:cNvSpPr/>
          <p:nvPr/>
        </p:nvSpPr>
        <p:spPr>
          <a:xfrm>
            <a:off x="-1" y="1378131"/>
            <a:ext cx="4028397" cy="2708434"/>
          </a:xfrm>
          <a:prstGeom prst="rect">
            <a:avLst/>
          </a:prstGeom>
        </p:spPr>
        <p:txBody>
          <a:bodyPr wrap="square">
            <a:spAutoFit/>
          </a:bodyPr>
          <a:lstStyle/>
          <a:p>
            <a:r>
              <a:rPr lang="en-GB" sz="1600" b="1" u="sng" dirty="0" smtClean="0">
                <a:solidFill>
                  <a:schemeClr val="tx1">
                    <a:lumMod val="95000"/>
                    <a:lumOff val="5000"/>
                  </a:schemeClr>
                </a:solidFill>
              </a:rPr>
              <a:t>Thomas Edison</a:t>
            </a:r>
          </a:p>
          <a:p>
            <a:r>
              <a:rPr lang="en-GB" sz="1400" b="1" dirty="0" smtClean="0">
                <a:solidFill>
                  <a:schemeClr val="tx1">
                    <a:lumMod val="95000"/>
                    <a:lumOff val="5000"/>
                  </a:schemeClr>
                </a:solidFill>
              </a:rPr>
              <a:t>(February </a:t>
            </a:r>
            <a:r>
              <a:rPr lang="en-GB" sz="1400" b="1" dirty="0">
                <a:solidFill>
                  <a:schemeClr val="tx1">
                    <a:lumMod val="95000"/>
                    <a:lumOff val="5000"/>
                  </a:schemeClr>
                </a:solidFill>
              </a:rPr>
              <a:t>11, 1847 </a:t>
            </a:r>
            <a:r>
              <a:rPr lang="en-GB" sz="1400" b="1" dirty="0" smtClean="0">
                <a:solidFill>
                  <a:schemeClr val="tx1">
                    <a:lumMod val="95000"/>
                    <a:lumOff val="5000"/>
                  </a:schemeClr>
                </a:solidFill>
              </a:rPr>
              <a:t>– October </a:t>
            </a:r>
            <a:r>
              <a:rPr lang="en-GB" sz="1400" b="1" dirty="0">
                <a:solidFill>
                  <a:schemeClr val="tx1">
                    <a:lumMod val="95000"/>
                    <a:lumOff val="5000"/>
                  </a:schemeClr>
                </a:solidFill>
              </a:rPr>
              <a:t>18, </a:t>
            </a:r>
            <a:r>
              <a:rPr lang="en-GB" sz="1400" b="1" dirty="0" smtClean="0">
                <a:solidFill>
                  <a:schemeClr val="tx1">
                    <a:lumMod val="95000"/>
                    <a:lumOff val="5000"/>
                  </a:schemeClr>
                </a:solidFill>
              </a:rPr>
              <a:t>1931).</a:t>
            </a:r>
          </a:p>
          <a:p>
            <a:r>
              <a:rPr lang="en-GB" sz="1400" dirty="0" smtClean="0">
                <a:solidFill>
                  <a:schemeClr val="tx1">
                    <a:lumMod val="95000"/>
                    <a:lumOff val="5000"/>
                  </a:schemeClr>
                </a:solidFill>
              </a:rPr>
              <a:t>He was </a:t>
            </a:r>
            <a:r>
              <a:rPr lang="en-GB" sz="1400" dirty="0">
                <a:solidFill>
                  <a:schemeClr val="tx1">
                    <a:lumMod val="95000"/>
                    <a:lumOff val="5000"/>
                  </a:schemeClr>
                </a:solidFill>
              </a:rPr>
              <a:t>an </a:t>
            </a:r>
            <a:r>
              <a:rPr lang="en-GB" sz="1400" dirty="0">
                <a:solidFill>
                  <a:schemeClr val="tx1">
                    <a:lumMod val="95000"/>
                    <a:lumOff val="5000"/>
                  </a:schemeClr>
                </a:solidFill>
                <a:hlinkClick r:id="rId6" tooltip="United States"/>
              </a:rPr>
              <a:t>American</a:t>
            </a:r>
            <a:r>
              <a:rPr lang="en-GB" sz="1400" dirty="0">
                <a:solidFill>
                  <a:schemeClr val="tx1">
                    <a:lumMod val="95000"/>
                    <a:lumOff val="5000"/>
                  </a:schemeClr>
                </a:solidFill>
              </a:rPr>
              <a:t> </a:t>
            </a:r>
            <a:r>
              <a:rPr lang="en-GB" sz="1400" dirty="0">
                <a:solidFill>
                  <a:schemeClr val="tx1">
                    <a:lumMod val="95000"/>
                    <a:lumOff val="5000"/>
                  </a:schemeClr>
                </a:solidFill>
                <a:hlinkClick r:id="rId7" tooltip="Inventor"/>
              </a:rPr>
              <a:t>inventor</a:t>
            </a:r>
            <a:r>
              <a:rPr lang="en-GB" sz="1400" dirty="0">
                <a:solidFill>
                  <a:schemeClr val="tx1">
                    <a:lumMod val="95000"/>
                    <a:lumOff val="5000"/>
                  </a:schemeClr>
                </a:solidFill>
              </a:rPr>
              <a:t> and </a:t>
            </a:r>
            <a:r>
              <a:rPr lang="en-GB" sz="1400" dirty="0">
                <a:solidFill>
                  <a:schemeClr val="tx1">
                    <a:lumMod val="95000"/>
                    <a:lumOff val="5000"/>
                  </a:schemeClr>
                </a:solidFill>
                <a:hlinkClick r:id="rId8" tooltip="Entrepreneur"/>
              </a:rPr>
              <a:t>entrepreneur</a:t>
            </a:r>
            <a:r>
              <a:rPr lang="en-GB" sz="1400" dirty="0">
                <a:solidFill>
                  <a:schemeClr val="tx1">
                    <a:lumMod val="95000"/>
                    <a:lumOff val="5000"/>
                  </a:schemeClr>
                </a:solidFill>
              </a:rPr>
              <a:t>, who invented many things. Edison developed one of the first practical </a:t>
            </a:r>
            <a:r>
              <a:rPr lang="en-GB" sz="1400" dirty="0">
                <a:solidFill>
                  <a:schemeClr val="tx1">
                    <a:lumMod val="95000"/>
                    <a:lumOff val="5000"/>
                  </a:schemeClr>
                </a:solidFill>
                <a:hlinkClick r:id="rId9" tooltip="Light bulb"/>
              </a:rPr>
              <a:t>light bulbs</a:t>
            </a:r>
            <a:r>
              <a:rPr lang="en-GB" sz="1400" dirty="0">
                <a:solidFill>
                  <a:schemeClr val="tx1">
                    <a:lumMod val="95000"/>
                    <a:lumOff val="5000"/>
                  </a:schemeClr>
                </a:solidFill>
              </a:rPr>
              <a:t>, but contrary to popular belief did not invent the </a:t>
            </a:r>
            <a:r>
              <a:rPr lang="en-GB" sz="1400" dirty="0">
                <a:solidFill>
                  <a:schemeClr val="tx1">
                    <a:lumMod val="95000"/>
                    <a:lumOff val="5000"/>
                  </a:schemeClr>
                </a:solidFill>
                <a:hlinkClick r:id="rId9" tooltip="Light bulb"/>
              </a:rPr>
              <a:t>light bulb</a:t>
            </a:r>
            <a:r>
              <a:rPr lang="en-GB" sz="1400" dirty="0" smtClean="0">
                <a:solidFill>
                  <a:schemeClr val="tx1">
                    <a:lumMod val="95000"/>
                    <a:lumOff val="5000"/>
                  </a:schemeClr>
                </a:solidFill>
              </a:rPr>
              <a:t>.</a:t>
            </a:r>
          </a:p>
          <a:p>
            <a:endParaRPr lang="en-GB" sz="1400" dirty="0" smtClean="0">
              <a:solidFill>
                <a:schemeClr val="tx1">
                  <a:lumMod val="95000"/>
                  <a:lumOff val="5000"/>
                </a:schemeClr>
              </a:solidFill>
            </a:endParaRPr>
          </a:p>
          <a:p>
            <a:r>
              <a:rPr lang="en-GB" sz="1400" dirty="0" smtClean="0">
                <a:solidFill>
                  <a:schemeClr val="tx1">
                    <a:lumMod val="95000"/>
                    <a:lumOff val="5000"/>
                  </a:schemeClr>
                </a:solidFill>
              </a:rPr>
              <a:t>In </a:t>
            </a:r>
            <a:r>
              <a:rPr lang="en-GB" sz="1400" dirty="0">
                <a:solidFill>
                  <a:schemeClr val="tx1">
                    <a:lumMod val="95000"/>
                    <a:lumOff val="5000"/>
                  </a:schemeClr>
                </a:solidFill>
              </a:rPr>
              <a:t>1879, Edison made a light bulb </a:t>
            </a:r>
            <a:endParaRPr lang="en-GB" sz="1400" dirty="0" smtClean="0">
              <a:solidFill>
                <a:schemeClr val="tx1">
                  <a:lumMod val="95000"/>
                  <a:lumOff val="5000"/>
                </a:schemeClr>
              </a:solidFill>
            </a:endParaRPr>
          </a:p>
          <a:p>
            <a:r>
              <a:rPr lang="en-GB" sz="1400" dirty="0" smtClean="0">
                <a:solidFill>
                  <a:schemeClr val="tx1">
                    <a:lumMod val="95000"/>
                    <a:lumOff val="5000"/>
                  </a:schemeClr>
                </a:solidFill>
              </a:rPr>
              <a:t>that </a:t>
            </a:r>
            <a:r>
              <a:rPr lang="en-GB" sz="1400" dirty="0">
                <a:solidFill>
                  <a:schemeClr val="tx1">
                    <a:lumMod val="95000"/>
                    <a:lumOff val="5000"/>
                  </a:schemeClr>
                </a:solidFill>
              </a:rPr>
              <a:t>lasted </a:t>
            </a:r>
            <a:r>
              <a:rPr lang="en-GB" sz="1400" dirty="0" smtClean="0">
                <a:solidFill>
                  <a:schemeClr val="tx1">
                    <a:lumMod val="95000"/>
                    <a:lumOff val="5000"/>
                  </a:schemeClr>
                </a:solidFill>
              </a:rPr>
              <a:t>longer than others. </a:t>
            </a:r>
          </a:p>
          <a:p>
            <a:r>
              <a:rPr lang="en-GB" sz="1400" dirty="0" smtClean="0">
                <a:solidFill>
                  <a:schemeClr val="tx1">
                    <a:lumMod val="95000"/>
                    <a:lumOff val="5000"/>
                  </a:schemeClr>
                </a:solidFill>
              </a:rPr>
              <a:t>Another </a:t>
            </a:r>
            <a:r>
              <a:rPr lang="en-GB" sz="1400" dirty="0">
                <a:solidFill>
                  <a:schemeClr val="tx1">
                    <a:lumMod val="95000"/>
                    <a:lumOff val="5000"/>
                  </a:schemeClr>
                </a:solidFill>
              </a:rPr>
              <a:t>invention, the electric </a:t>
            </a:r>
            <a:endParaRPr lang="en-GB" sz="1400" dirty="0" smtClean="0">
              <a:solidFill>
                <a:schemeClr val="tx1">
                  <a:lumMod val="95000"/>
                  <a:lumOff val="5000"/>
                </a:schemeClr>
              </a:solidFill>
            </a:endParaRPr>
          </a:p>
          <a:p>
            <a:r>
              <a:rPr lang="en-GB" sz="1400" dirty="0" smtClean="0">
                <a:solidFill>
                  <a:schemeClr val="tx1">
                    <a:lumMod val="95000"/>
                    <a:lumOff val="5000"/>
                  </a:schemeClr>
                </a:solidFill>
              </a:rPr>
              <a:t>power </a:t>
            </a:r>
            <a:r>
              <a:rPr lang="en-GB" sz="1400" dirty="0">
                <a:solidFill>
                  <a:schemeClr val="tx1">
                    <a:lumMod val="95000"/>
                    <a:lumOff val="5000"/>
                  </a:schemeClr>
                </a:solidFill>
              </a:rPr>
              <a:t>distribution network, lasted </a:t>
            </a:r>
            <a:endParaRPr lang="en-GB" sz="1400" dirty="0" smtClean="0">
              <a:solidFill>
                <a:schemeClr val="tx1">
                  <a:lumMod val="95000"/>
                  <a:lumOff val="5000"/>
                </a:schemeClr>
              </a:solidFill>
            </a:endParaRPr>
          </a:p>
          <a:p>
            <a:r>
              <a:rPr lang="en-GB" sz="1400" dirty="0" smtClean="0">
                <a:solidFill>
                  <a:schemeClr val="tx1">
                    <a:lumMod val="95000"/>
                    <a:lumOff val="5000"/>
                  </a:schemeClr>
                </a:solidFill>
              </a:rPr>
              <a:t>even </a:t>
            </a:r>
            <a:r>
              <a:rPr lang="en-GB" sz="1400" dirty="0">
                <a:solidFill>
                  <a:schemeClr val="tx1">
                    <a:lumMod val="95000"/>
                    <a:lumOff val="5000"/>
                  </a:schemeClr>
                </a:solidFill>
              </a:rPr>
              <a:t>longer.</a:t>
            </a:r>
          </a:p>
        </p:txBody>
      </p:sp>
    </p:spTree>
    <p:extLst>
      <p:ext uri="{BB962C8B-B14F-4D97-AF65-F5344CB8AC3E}">
        <p14:creationId xmlns:p14="http://schemas.microsoft.com/office/powerpoint/2010/main" val="2731296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5599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n w="0"/>
                <a:solidFill>
                  <a:schemeClr val="tx1"/>
                </a:solidFill>
              </a:rPr>
              <a:t>Hollingworth</a:t>
            </a:r>
            <a:r>
              <a:rPr lang="en-GB" sz="2000" b="1" dirty="0" smtClean="0">
                <a:ln w="0"/>
                <a:solidFill>
                  <a:schemeClr val="tx1"/>
                </a:solidFill>
              </a:rPr>
              <a:t> Primary School Knowledge Organiser</a:t>
            </a:r>
            <a:endParaRPr lang="en-GB" sz="2000" b="1" dirty="0">
              <a:ln w="0"/>
              <a:solidFill>
                <a:schemeClr val="tx1"/>
              </a:solidFill>
            </a:endParaRPr>
          </a:p>
        </p:txBody>
      </p:sp>
      <p:sp>
        <p:nvSpPr>
          <p:cNvPr id="5" name="Rectangle 4"/>
          <p:cNvSpPr/>
          <p:nvPr/>
        </p:nvSpPr>
        <p:spPr>
          <a:xfrm>
            <a:off x="0" y="587829"/>
            <a:ext cx="4049486" cy="3918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Topic: Electricity</a:t>
            </a:r>
            <a:endParaRPr lang="en-GB" b="1" dirty="0">
              <a:solidFill>
                <a:schemeClr val="tx1"/>
              </a:solidFill>
            </a:endParaRPr>
          </a:p>
        </p:txBody>
      </p:sp>
      <p:sp>
        <p:nvSpPr>
          <p:cNvPr id="6" name="Rectangle 5"/>
          <p:cNvSpPr/>
          <p:nvPr/>
        </p:nvSpPr>
        <p:spPr>
          <a:xfrm>
            <a:off x="4049486" y="587829"/>
            <a:ext cx="3840900"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Year: 6</a:t>
            </a:r>
            <a:endParaRPr lang="en-GB" b="1" dirty="0">
              <a:solidFill>
                <a:schemeClr val="tx1"/>
              </a:solidFill>
            </a:endParaRPr>
          </a:p>
        </p:txBody>
      </p:sp>
      <p:sp>
        <p:nvSpPr>
          <p:cNvPr id="7" name="Rectangle 6"/>
          <p:cNvSpPr/>
          <p:nvPr/>
        </p:nvSpPr>
        <p:spPr>
          <a:xfrm>
            <a:off x="7890387" y="587829"/>
            <a:ext cx="4301613" cy="39188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Strand: Physics</a:t>
            </a:r>
            <a:endParaRPr lang="en-GB"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654092287"/>
              </p:ext>
            </p:extLst>
          </p:nvPr>
        </p:nvGraphicFramePr>
        <p:xfrm>
          <a:off x="7874581" y="1047439"/>
          <a:ext cx="4301614" cy="5812638"/>
        </p:xfrm>
        <a:graphic>
          <a:graphicData uri="http://schemas.openxmlformats.org/drawingml/2006/table">
            <a:tbl>
              <a:tblPr firstRow="1" bandRow="1">
                <a:tableStyleId>{5C22544A-7EE6-4342-B048-85BDC9FD1C3A}</a:tableStyleId>
              </a:tblPr>
              <a:tblGrid>
                <a:gridCol w="793169">
                  <a:extLst>
                    <a:ext uri="{9D8B030D-6E8A-4147-A177-3AD203B41FA5}">
                      <a16:colId xmlns:a16="http://schemas.microsoft.com/office/drawing/2014/main" val="163362862"/>
                    </a:ext>
                  </a:extLst>
                </a:gridCol>
                <a:gridCol w="3508445">
                  <a:extLst>
                    <a:ext uri="{9D8B030D-6E8A-4147-A177-3AD203B41FA5}">
                      <a16:colId xmlns:a16="http://schemas.microsoft.com/office/drawing/2014/main" val="3941757730"/>
                    </a:ext>
                  </a:extLst>
                </a:gridCol>
              </a:tblGrid>
              <a:tr h="287143">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1490849310"/>
                  </a:ext>
                </a:extLst>
              </a:tr>
              <a:tr h="645961">
                <a:tc>
                  <a:txBody>
                    <a:bodyPr/>
                    <a:lstStyle/>
                    <a:p>
                      <a:r>
                        <a:rPr lang="en-GB" sz="1400" b="1" dirty="0" smtClean="0"/>
                        <a:t>circuit</a:t>
                      </a:r>
                    </a:p>
                  </a:txBody>
                  <a:tcPr/>
                </a:tc>
                <a:tc>
                  <a:txBody>
                    <a:bodyPr/>
                    <a:lstStyle/>
                    <a:p>
                      <a:r>
                        <a:rPr lang="en-GB" sz="1200" dirty="0" smtClean="0"/>
                        <a:t>A complete path that an electric current can flow around.</a:t>
                      </a:r>
                      <a:endParaRPr lang="en-GB" sz="1200" dirty="0"/>
                    </a:p>
                  </a:txBody>
                  <a:tcPr/>
                </a:tc>
                <a:extLst>
                  <a:ext uri="{0D108BD9-81ED-4DB2-BD59-A6C34878D82A}">
                    <a16:rowId xmlns:a16="http://schemas.microsoft.com/office/drawing/2014/main" val="3334362472"/>
                  </a:ext>
                </a:extLst>
              </a:tr>
              <a:tr h="466526">
                <a:tc>
                  <a:txBody>
                    <a:bodyPr/>
                    <a:lstStyle/>
                    <a:p>
                      <a:r>
                        <a:rPr lang="en-GB" sz="1400" b="1" dirty="0" smtClean="0"/>
                        <a:t>symbol</a:t>
                      </a:r>
                      <a:endParaRPr lang="en-GB" sz="1400" b="1" dirty="0"/>
                    </a:p>
                  </a:txBody>
                  <a:tcPr/>
                </a:tc>
                <a:tc>
                  <a:txBody>
                    <a:bodyPr/>
                    <a:lstStyle/>
                    <a:p>
                      <a:r>
                        <a:rPr lang="en-GB" sz="1200" dirty="0" smtClean="0"/>
                        <a:t>A visual picture that stands for something.</a:t>
                      </a:r>
                      <a:endParaRPr lang="en-GB" sz="1200" dirty="0"/>
                    </a:p>
                  </a:txBody>
                  <a:tcPr/>
                </a:tc>
                <a:extLst>
                  <a:ext uri="{0D108BD9-81ED-4DB2-BD59-A6C34878D82A}">
                    <a16:rowId xmlns:a16="http://schemas.microsoft.com/office/drawing/2014/main" val="2152722534"/>
                  </a:ext>
                </a:extLst>
              </a:tr>
              <a:tr h="538394">
                <a:tc>
                  <a:txBody>
                    <a:bodyPr/>
                    <a:lstStyle/>
                    <a:p>
                      <a:r>
                        <a:rPr lang="en-GB" sz="1200" b="1" dirty="0" smtClean="0"/>
                        <a:t>Circuit</a:t>
                      </a:r>
                    </a:p>
                    <a:p>
                      <a:r>
                        <a:rPr lang="en-GB" sz="1200" b="1" dirty="0" smtClean="0"/>
                        <a:t>diagram</a:t>
                      </a:r>
                      <a:endParaRPr lang="en-GB" sz="1200" b="1" dirty="0"/>
                    </a:p>
                  </a:txBody>
                  <a:tcPr/>
                </a:tc>
                <a:tc>
                  <a:txBody>
                    <a:bodyPr/>
                    <a:lstStyle/>
                    <a:p>
                      <a:r>
                        <a:rPr lang="en-GB" sz="1200" dirty="0" smtClean="0"/>
                        <a:t>A visual representation of an electrical circuit using symbols to represent the electrical components. </a:t>
                      </a:r>
                      <a:endParaRPr lang="en-GB" sz="1200" dirty="0"/>
                    </a:p>
                  </a:txBody>
                  <a:tcPr/>
                </a:tc>
                <a:extLst>
                  <a:ext uri="{0D108BD9-81ED-4DB2-BD59-A6C34878D82A}">
                    <a16:rowId xmlns:a16="http://schemas.microsoft.com/office/drawing/2014/main" val="1498692819"/>
                  </a:ext>
                </a:extLst>
              </a:tr>
              <a:tr h="753752">
                <a:tc>
                  <a:txBody>
                    <a:bodyPr/>
                    <a:lstStyle/>
                    <a:p>
                      <a:r>
                        <a:rPr lang="en-GB" sz="1200" b="1" dirty="0" smtClean="0"/>
                        <a:t>Cell/</a:t>
                      </a:r>
                    </a:p>
                    <a:p>
                      <a:r>
                        <a:rPr lang="en-GB" sz="1200" b="1" dirty="0" smtClean="0"/>
                        <a:t>battery</a:t>
                      </a:r>
                      <a:endParaRPr lang="en-GB" sz="1200" b="1" dirty="0"/>
                    </a:p>
                  </a:txBody>
                  <a:tcPr/>
                </a:tc>
                <a:tc>
                  <a:txBody>
                    <a:bodyPr/>
                    <a:lstStyle/>
                    <a:p>
                      <a:r>
                        <a:rPr lang="en-GB" sz="1200" dirty="0" smtClean="0"/>
                        <a:t>A device that stores energy as a chemical until it is needed. A cell is a single unit. A battery is a collection of cells </a:t>
                      </a:r>
                      <a:endParaRPr lang="en-GB" sz="1200" dirty="0"/>
                    </a:p>
                  </a:txBody>
                  <a:tcPr/>
                </a:tc>
                <a:extLst>
                  <a:ext uri="{0D108BD9-81ED-4DB2-BD59-A6C34878D82A}">
                    <a16:rowId xmlns:a16="http://schemas.microsoft.com/office/drawing/2014/main" val="2291817311"/>
                  </a:ext>
                </a:extLst>
              </a:tr>
              <a:tr h="538394">
                <a:tc>
                  <a:txBody>
                    <a:bodyPr/>
                    <a:lstStyle/>
                    <a:p>
                      <a:r>
                        <a:rPr lang="en-GB" sz="1400" b="1" dirty="0" smtClean="0"/>
                        <a:t>Switch</a:t>
                      </a:r>
                      <a:endParaRPr lang="en-GB" sz="1400" b="1" dirty="0"/>
                    </a:p>
                  </a:txBody>
                  <a:tcPr/>
                </a:tc>
                <a:tc>
                  <a:txBody>
                    <a:bodyPr/>
                    <a:lstStyle/>
                    <a:p>
                      <a:r>
                        <a:rPr lang="en-GB" sz="1200" dirty="0" smtClean="0"/>
                        <a:t>An electrical component that can make or break an electrical circuit. </a:t>
                      </a:r>
                      <a:endParaRPr lang="en-GB" sz="1200" dirty="0"/>
                    </a:p>
                  </a:txBody>
                  <a:tcPr/>
                </a:tc>
                <a:extLst>
                  <a:ext uri="{0D108BD9-81ED-4DB2-BD59-A6C34878D82A}">
                    <a16:rowId xmlns:a16="http://schemas.microsoft.com/office/drawing/2014/main" val="3346434651"/>
                  </a:ext>
                </a:extLst>
              </a:tr>
              <a:tr h="367978">
                <a:tc>
                  <a:txBody>
                    <a:bodyPr/>
                    <a:lstStyle/>
                    <a:p>
                      <a:r>
                        <a:rPr lang="en-GB" sz="1400" b="1" dirty="0" smtClean="0"/>
                        <a:t>Voltage</a:t>
                      </a:r>
                      <a:endParaRPr lang="en-GB" sz="1400" b="1" dirty="0"/>
                    </a:p>
                  </a:txBody>
                  <a:tcPr/>
                </a:tc>
                <a:tc>
                  <a:txBody>
                    <a:bodyPr/>
                    <a:lstStyle/>
                    <a:p>
                      <a:r>
                        <a:rPr lang="en-GB" sz="1200" dirty="0" smtClean="0"/>
                        <a:t>The force that makes electricity move through a wire. </a:t>
                      </a:r>
                      <a:endParaRPr lang="en-GB" sz="1200" dirty="0"/>
                    </a:p>
                  </a:txBody>
                  <a:tcPr/>
                </a:tc>
                <a:extLst>
                  <a:ext uri="{0D108BD9-81ED-4DB2-BD59-A6C34878D82A}">
                    <a16:rowId xmlns:a16="http://schemas.microsoft.com/office/drawing/2014/main" val="1891874654"/>
                  </a:ext>
                </a:extLst>
              </a:tr>
              <a:tr h="520713">
                <a:tc>
                  <a:txBody>
                    <a:bodyPr/>
                    <a:lstStyle/>
                    <a:p>
                      <a:r>
                        <a:rPr lang="en-GB" sz="1400" b="1" dirty="0" smtClean="0"/>
                        <a:t>Bulb</a:t>
                      </a:r>
                      <a:endParaRPr lang="en-GB" sz="1400" b="1" dirty="0"/>
                    </a:p>
                  </a:txBody>
                  <a:tcPr/>
                </a:tc>
                <a:tc>
                  <a:txBody>
                    <a:bodyPr/>
                    <a:lstStyle/>
                    <a:p>
                      <a:r>
                        <a:rPr lang="en-GB" sz="1200" dirty="0" smtClean="0"/>
                        <a:t>A glass bulb which provides light by passing an electrical current through a filament.</a:t>
                      </a:r>
                      <a:endParaRPr lang="en-GB" sz="1200" dirty="0"/>
                    </a:p>
                  </a:txBody>
                  <a:tcPr/>
                </a:tc>
                <a:extLst>
                  <a:ext uri="{0D108BD9-81ED-4DB2-BD59-A6C34878D82A}">
                    <a16:rowId xmlns:a16="http://schemas.microsoft.com/office/drawing/2014/main" val="2910184211"/>
                  </a:ext>
                </a:extLst>
              </a:tr>
              <a:tr h="520713">
                <a:tc>
                  <a:txBody>
                    <a:bodyPr/>
                    <a:lstStyle/>
                    <a:p>
                      <a:r>
                        <a:rPr lang="en-GB" sz="1400" b="1" dirty="0" smtClean="0"/>
                        <a:t>Buzzer</a:t>
                      </a:r>
                      <a:endParaRPr lang="en-GB" sz="1400" b="1" dirty="0"/>
                    </a:p>
                  </a:txBody>
                  <a:tcPr/>
                </a:tc>
                <a:tc>
                  <a:txBody>
                    <a:bodyPr/>
                    <a:lstStyle/>
                    <a:p>
                      <a:r>
                        <a:rPr lang="en-GB" sz="1200" dirty="0" smtClean="0"/>
                        <a:t>An electrical device that makes a buzzing noise and is used for signalling (for example, in a burglar alarm).</a:t>
                      </a:r>
                      <a:endParaRPr lang="en-GB" sz="1200" dirty="0"/>
                    </a:p>
                  </a:txBody>
                  <a:tcPr/>
                </a:tc>
                <a:extLst>
                  <a:ext uri="{0D108BD9-81ED-4DB2-BD59-A6C34878D82A}">
                    <a16:rowId xmlns:a16="http://schemas.microsoft.com/office/drawing/2014/main" val="1518114237"/>
                  </a:ext>
                </a:extLst>
              </a:tr>
              <a:tr h="428721">
                <a:tc>
                  <a:txBody>
                    <a:bodyPr/>
                    <a:lstStyle/>
                    <a:p>
                      <a:r>
                        <a:rPr lang="en-GB" sz="1400" b="1" dirty="0" smtClean="0"/>
                        <a:t>Current</a:t>
                      </a:r>
                      <a:endParaRPr lang="en-GB" sz="1400" b="1" dirty="0"/>
                    </a:p>
                  </a:txBody>
                  <a:tcPr/>
                </a:tc>
                <a:tc>
                  <a:txBody>
                    <a:bodyPr/>
                    <a:lstStyle/>
                    <a:p>
                      <a:r>
                        <a:rPr lang="en-GB" sz="1200" dirty="0" smtClean="0"/>
                        <a:t>A flow of electricity, measured in amps.</a:t>
                      </a:r>
                      <a:endParaRPr lang="en-GB" sz="1200" dirty="0"/>
                    </a:p>
                  </a:txBody>
                  <a:tcPr/>
                </a:tc>
                <a:extLst>
                  <a:ext uri="{0D108BD9-81ED-4DB2-BD59-A6C34878D82A}">
                    <a16:rowId xmlns:a16="http://schemas.microsoft.com/office/drawing/2014/main" val="1253656306"/>
                  </a:ext>
                </a:extLst>
              </a:tr>
              <a:tr h="455123">
                <a:tc>
                  <a:txBody>
                    <a:bodyPr/>
                    <a:lstStyle/>
                    <a:p>
                      <a:r>
                        <a:rPr lang="en-GB" sz="1400" b="1" dirty="0" smtClean="0"/>
                        <a:t>Motor</a:t>
                      </a:r>
                      <a:endParaRPr lang="en-GB" sz="1400" b="1" dirty="0"/>
                    </a:p>
                  </a:txBody>
                  <a:tcPr/>
                </a:tc>
                <a:tc>
                  <a:txBody>
                    <a:bodyPr/>
                    <a:lstStyle/>
                    <a:p>
                      <a:r>
                        <a:rPr lang="en-GB" sz="1200" dirty="0" smtClean="0"/>
                        <a:t>A machine that produces motion or power for doing work.</a:t>
                      </a:r>
                      <a:endParaRPr lang="en-GB" sz="1200" dirty="0"/>
                    </a:p>
                  </a:txBody>
                  <a:tcPr/>
                </a:tc>
                <a:extLst>
                  <a:ext uri="{0D108BD9-81ED-4DB2-BD59-A6C34878D82A}">
                    <a16:rowId xmlns:a16="http://schemas.microsoft.com/office/drawing/2014/main" val="2786876009"/>
                  </a:ext>
                </a:extLst>
              </a:tr>
              <a:tr h="287143">
                <a:tc>
                  <a:txBody>
                    <a:bodyPr/>
                    <a:lstStyle/>
                    <a:p>
                      <a:endParaRPr lang="en-GB" sz="1000" b="1" dirty="0"/>
                    </a:p>
                  </a:txBody>
                  <a:tcPr/>
                </a:tc>
                <a:tc>
                  <a:txBody>
                    <a:bodyPr/>
                    <a:lstStyle/>
                    <a:p>
                      <a:endParaRPr lang="en-GB" sz="1000" dirty="0"/>
                    </a:p>
                  </a:txBody>
                  <a:tcPr/>
                </a:tc>
                <a:extLst>
                  <a:ext uri="{0D108BD9-81ED-4DB2-BD59-A6C34878D82A}">
                    <a16:rowId xmlns:a16="http://schemas.microsoft.com/office/drawing/2014/main" val="2158626141"/>
                  </a:ext>
                </a:extLst>
              </a:tr>
            </a:tbl>
          </a:graphicData>
        </a:graphic>
      </p:graphicFrame>
      <p:sp>
        <p:nvSpPr>
          <p:cNvPr id="10" name="Rectangle 9"/>
          <p:cNvSpPr/>
          <p:nvPr/>
        </p:nvSpPr>
        <p:spPr>
          <a:xfrm>
            <a:off x="0" y="3986769"/>
            <a:ext cx="4049486" cy="299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What should I already know?</a:t>
            </a:r>
            <a:endParaRPr lang="en-GB" dirty="0"/>
          </a:p>
        </p:txBody>
      </p:sp>
      <p:sp>
        <p:nvSpPr>
          <p:cNvPr id="2" name="Rectangle 1"/>
          <p:cNvSpPr/>
          <p:nvPr/>
        </p:nvSpPr>
        <p:spPr>
          <a:xfrm>
            <a:off x="0" y="4286490"/>
            <a:ext cx="4065287" cy="257151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0" y="979714"/>
            <a:ext cx="4049486"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Famous scientist</a:t>
            </a:r>
            <a:endParaRPr lang="en-GB" b="1" dirty="0"/>
          </a:p>
        </p:txBody>
      </p:sp>
      <p:sp>
        <p:nvSpPr>
          <p:cNvPr id="13" name="Rectangle 12"/>
          <p:cNvSpPr/>
          <p:nvPr/>
        </p:nvSpPr>
        <p:spPr>
          <a:xfrm>
            <a:off x="4049481" y="986247"/>
            <a:ext cx="3840901" cy="5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Components of a circuit and their symbols</a:t>
            </a:r>
            <a:endParaRPr lang="en-GB" b="1" dirty="0"/>
          </a:p>
        </p:txBody>
      </p:sp>
      <p:sp>
        <p:nvSpPr>
          <p:cNvPr id="26" name="TextBox 25"/>
          <p:cNvSpPr txBox="1"/>
          <p:nvPr/>
        </p:nvSpPr>
        <p:spPr>
          <a:xfrm>
            <a:off x="10524" y="4310124"/>
            <a:ext cx="4075833" cy="2569934"/>
          </a:xfrm>
          <a:prstGeom prst="rect">
            <a:avLst/>
          </a:prstGeom>
          <a:noFill/>
        </p:spPr>
        <p:txBody>
          <a:bodyPr wrap="square" rtlCol="0">
            <a:spAutoFit/>
          </a:bodyPr>
          <a:lstStyle/>
          <a:p>
            <a:r>
              <a:rPr lang="en-GB" sz="1300" dirty="0"/>
              <a:t>• Identify common appliances that run on electricity. </a:t>
            </a:r>
          </a:p>
          <a:p>
            <a:r>
              <a:rPr lang="en-GB" sz="1300" dirty="0" smtClean="0"/>
              <a:t>• </a:t>
            </a:r>
            <a:r>
              <a:rPr lang="en-GB" sz="1300" dirty="0"/>
              <a:t>Construct a simple series electrical circuit, identifying and naming its basic parts, including cells, wires, bulbs, switches and </a:t>
            </a:r>
            <a:r>
              <a:rPr lang="en-GB" sz="1300" dirty="0" smtClean="0"/>
              <a:t>buzzers.</a:t>
            </a:r>
          </a:p>
          <a:p>
            <a:r>
              <a:rPr lang="en-GB" sz="1300" dirty="0" smtClean="0"/>
              <a:t>• </a:t>
            </a:r>
            <a:r>
              <a:rPr lang="en-GB" sz="1300" dirty="0"/>
              <a:t>Identify whether or not a lamp will light in a simple series circuit, based on whether or not the lamp is part of a complete loop with a battery. </a:t>
            </a:r>
          </a:p>
          <a:p>
            <a:r>
              <a:rPr lang="en-GB" sz="1300" dirty="0" smtClean="0"/>
              <a:t>• </a:t>
            </a:r>
            <a:r>
              <a:rPr lang="en-GB" sz="1300" dirty="0"/>
              <a:t>Recognise that a switch opens and closes a circuit and associate this with whether or not a lamp lights in a simple series circuit. </a:t>
            </a:r>
            <a:endParaRPr lang="en-GB" sz="1300" dirty="0" smtClean="0"/>
          </a:p>
          <a:p>
            <a:r>
              <a:rPr lang="en-GB" sz="1300" dirty="0" smtClean="0"/>
              <a:t>• </a:t>
            </a:r>
            <a:r>
              <a:rPr lang="en-GB" sz="1300" dirty="0"/>
              <a:t>Recognise some common conductors and insulators, and associate metals with being good conductors. </a:t>
            </a:r>
            <a:r>
              <a:rPr lang="en-GB" dirty="0"/>
              <a:t>	</a:t>
            </a:r>
          </a:p>
        </p:txBody>
      </p:sp>
      <p:sp>
        <p:nvSpPr>
          <p:cNvPr id="14" name="Rectangle 13"/>
          <p:cNvSpPr/>
          <p:nvPr/>
        </p:nvSpPr>
        <p:spPr>
          <a:xfrm>
            <a:off x="0" y="1362626"/>
            <a:ext cx="4049485" cy="26241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890388" y="979714"/>
            <a:ext cx="4301612"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Key Vocabulary</a:t>
            </a:r>
            <a:endParaRPr lang="en-GB" b="1" dirty="0"/>
          </a:p>
        </p:txBody>
      </p:sp>
      <p:sp>
        <p:nvSpPr>
          <p:cNvPr id="27" name="Rectangle 26"/>
          <p:cNvSpPr/>
          <p:nvPr/>
        </p:nvSpPr>
        <p:spPr>
          <a:xfrm>
            <a:off x="4049480" y="1563339"/>
            <a:ext cx="3840901" cy="2562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070559" y="3918239"/>
            <a:ext cx="3819828" cy="2939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a:stretch>
            <a:fillRect/>
          </a:stretch>
        </p:blipFill>
        <p:spPr>
          <a:xfrm>
            <a:off x="4070556" y="1544191"/>
            <a:ext cx="3819826" cy="2813809"/>
          </a:xfrm>
          <a:prstGeom prst="rect">
            <a:avLst/>
          </a:prstGeom>
        </p:spPr>
      </p:pic>
      <p:pic>
        <p:nvPicPr>
          <p:cNvPr id="12" name="Picture 11"/>
          <p:cNvPicPr>
            <a:picLocks noChangeAspect="1"/>
          </p:cNvPicPr>
          <p:nvPr/>
        </p:nvPicPr>
        <p:blipFill>
          <a:blip r:embed="rId3"/>
          <a:stretch>
            <a:fillRect/>
          </a:stretch>
        </p:blipFill>
        <p:spPr>
          <a:xfrm>
            <a:off x="4060015" y="4859143"/>
            <a:ext cx="3819830" cy="1998856"/>
          </a:xfrm>
          <a:prstGeom prst="rect">
            <a:avLst/>
          </a:prstGeom>
        </p:spPr>
      </p:pic>
      <p:sp>
        <p:nvSpPr>
          <p:cNvPr id="19" name="Rectangle 18"/>
          <p:cNvSpPr/>
          <p:nvPr/>
        </p:nvSpPr>
        <p:spPr>
          <a:xfrm>
            <a:off x="4049474" y="4224723"/>
            <a:ext cx="3825107" cy="6344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Simple circuit diagram</a:t>
            </a:r>
            <a:endParaRPr lang="en-GB" b="1" dirty="0"/>
          </a:p>
        </p:txBody>
      </p:sp>
      <p:sp>
        <p:nvSpPr>
          <p:cNvPr id="15" name="TextBox 14"/>
          <p:cNvSpPr txBox="1"/>
          <p:nvPr/>
        </p:nvSpPr>
        <p:spPr>
          <a:xfrm>
            <a:off x="339634" y="1645920"/>
            <a:ext cx="1672046" cy="369332"/>
          </a:xfrm>
          <a:prstGeom prst="rect">
            <a:avLst/>
          </a:prstGeom>
          <a:noFill/>
        </p:spPr>
        <p:txBody>
          <a:bodyPr wrap="square" rtlCol="0">
            <a:spAutoFit/>
          </a:bodyPr>
          <a:lstStyle/>
          <a:p>
            <a:r>
              <a:rPr lang="en-GB" dirty="0" err="1" smtClean="0"/>
              <a:t>Hedi</a:t>
            </a:r>
            <a:r>
              <a:rPr lang="en-GB" dirty="0" smtClean="0"/>
              <a:t> Lamar</a:t>
            </a:r>
            <a:endParaRPr lang="en-GB" dirty="0"/>
          </a:p>
        </p:txBody>
      </p:sp>
    </p:spTree>
    <p:extLst>
      <p:ext uri="{BB962C8B-B14F-4D97-AF65-F5344CB8AC3E}">
        <p14:creationId xmlns:p14="http://schemas.microsoft.com/office/powerpoint/2010/main" val="836728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5599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n w="0"/>
                <a:solidFill>
                  <a:schemeClr val="tx1"/>
                </a:solidFill>
              </a:rPr>
              <a:t>Hollingworth</a:t>
            </a:r>
            <a:r>
              <a:rPr lang="en-GB" sz="2000" b="1" dirty="0" smtClean="0">
                <a:ln w="0"/>
                <a:solidFill>
                  <a:schemeClr val="tx1"/>
                </a:solidFill>
              </a:rPr>
              <a:t> Primary School Knowledge Organiser</a:t>
            </a:r>
            <a:endParaRPr lang="en-GB" sz="2000" b="1" dirty="0">
              <a:ln w="0"/>
              <a:solidFill>
                <a:schemeClr val="tx1"/>
              </a:solidFill>
            </a:endParaRPr>
          </a:p>
        </p:txBody>
      </p:sp>
      <p:sp>
        <p:nvSpPr>
          <p:cNvPr id="5" name="Rectangle 4"/>
          <p:cNvSpPr/>
          <p:nvPr/>
        </p:nvSpPr>
        <p:spPr>
          <a:xfrm>
            <a:off x="0" y="587829"/>
            <a:ext cx="4049486" cy="3918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Topic: Evolution and Inheritance</a:t>
            </a:r>
            <a:endParaRPr lang="en-GB" b="1" dirty="0">
              <a:solidFill>
                <a:schemeClr val="tx1"/>
              </a:solidFill>
            </a:endParaRPr>
          </a:p>
        </p:txBody>
      </p:sp>
      <p:sp>
        <p:nvSpPr>
          <p:cNvPr id="6" name="Rectangle 5"/>
          <p:cNvSpPr/>
          <p:nvPr/>
        </p:nvSpPr>
        <p:spPr>
          <a:xfrm>
            <a:off x="4049486" y="587829"/>
            <a:ext cx="3840900"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Year: 6</a:t>
            </a:r>
            <a:endParaRPr lang="en-GB" b="1" dirty="0">
              <a:solidFill>
                <a:schemeClr val="tx1"/>
              </a:solidFill>
            </a:endParaRPr>
          </a:p>
        </p:txBody>
      </p:sp>
      <p:sp>
        <p:nvSpPr>
          <p:cNvPr id="7" name="Rectangle 6"/>
          <p:cNvSpPr/>
          <p:nvPr/>
        </p:nvSpPr>
        <p:spPr>
          <a:xfrm>
            <a:off x="7890387" y="587829"/>
            <a:ext cx="4301613" cy="39188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Strand: Biology</a:t>
            </a:r>
            <a:endParaRPr lang="en-GB"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2022260158"/>
              </p:ext>
            </p:extLst>
          </p:nvPr>
        </p:nvGraphicFramePr>
        <p:xfrm>
          <a:off x="7887746" y="1048844"/>
          <a:ext cx="4322689" cy="5809427"/>
        </p:xfrm>
        <a:graphic>
          <a:graphicData uri="http://schemas.openxmlformats.org/drawingml/2006/table">
            <a:tbl>
              <a:tblPr firstRow="1" bandRow="1">
                <a:tableStyleId>{5C22544A-7EE6-4342-B048-85BDC9FD1C3A}</a:tableStyleId>
              </a:tblPr>
              <a:tblGrid>
                <a:gridCol w="925328">
                  <a:extLst>
                    <a:ext uri="{9D8B030D-6E8A-4147-A177-3AD203B41FA5}">
                      <a16:colId xmlns:a16="http://schemas.microsoft.com/office/drawing/2014/main" val="163362862"/>
                    </a:ext>
                  </a:extLst>
                </a:gridCol>
                <a:gridCol w="3397361">
                  <a:extLst>
                    <a:ext uri="{9D8B030D-6E8A-4147-A177-3AD203B41FA5}">
                      <a16:colId xmlns:a16="http://schemas.microsoft.com/office/drawing/2014/main" val="3941757730"/>
                    </a:ext>
                  </a:extLst>
                </a:gridCol>
              </a:tblGrid>
              <a:tr h="247774">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1490849310"/>
                  </a:ext>
                </a:extLst>
              </a:tr>
              <a:tr h="836239">
                <a:tc>
                  <a:txBody>
                    <a:bodyPr/>
                    <a:lstStyle/>
                    <a:p>
                      <a:r>
                        <a:rPr lang="en-GB" sz="1400" b="1" dirty="0" smtClean="0"/>
                        <a:t>off-spring</a:t>
                      </a:r>
                    </a:p>
                  </a:txBody>
                  <a:tcPr/>
                </a:tc>
                <a:tc>
                  <a:txBody>
                    <a:bodyPr/>
                    <a:lstStyle/>
                    <a:p>
                      <a:r>
                        <a:rPr lang="en-GB" sz="1200" dirty="0" smtClean="0"/>
                        <a:t>When living things reproduce they pass on characteristics to their offspring. All living things produce offspring of the same kind, but normally offspring are not identical to their parents. </a:t>
                      </a:r>
                      <a:endParaRPr lang="en-GB" sz="1200" dirty="0"/>
                    </a:p>
                  </a:txBody>
                  <a:tcPr/>
                </a:tc>
                <a:extLst>
                  <a:ext uri="{0D108BD9-81ED-4DB2-BD59-A6C34878D82A}">
                    <a16:rowId xmlns:a16="http://schemas.microsoft.com/office/drawing/2014/main" val="3334362472"/>
                  </a:ext>
                </a:extLst>
              </a:tr>
              <a:tr h="650409">
                <a:tc>
                  <a:txBody>
                    <a:bodyPr/>
                    <a:lstStyle/>
                    <a:p>
                      <a:r>
                        <a:rPr lang="en-GB" sz="1200" b="1" dirty="0" smtClean="0"/>
                        <a:t>adaptation</a:t>
                      </a:r>
                      <a:endParaRPr lang="en-GB" sz="1200" b="1" dirty="0"/>
                    </a:p>
                  </a:txBody>
                  <a:tcPr/>
                </a:tc>
                <a:tc>
                  <a:txBody>
                    <a:bodyPr/>
                    <a:lstStyle/>
                    <a:p>
                      <a:r>
                        <a:rPr lang="en-GB" sz="1200" dirty="0" smtClean="0"/>
                        <a:t>Adaptation is the process by which animals, plants and other living things have changed so that they better suit their habitat.</a:t>
                      </a:r>
                    </a:p>
                  </a:txBody>
                  <a:tcPr/>
                </a:tc>
                <a:extLst>
                  <a:ext uri="{0D108BD9-81ED-4DB2-BD59-A6C34878D82A}">
                    <a16:rowId xmlns:a16="http://schemas.microsoft.com/office/drawing/2014/main" val="2152722534"/>
                  </a:ext>
                </a:extLst>
              </a:tr>
              <a:tr h="650409">
                <a:tc>
                  <a:txBody>
                    <a:bodyPr/>
                    <a:lstStyle/>
                    <a:p>
                      <a:r>
                        <a:rPr lang="en-GB" sz="1200" b="1" dirty="0" smtClean="0"/>
                        <a:t>evolution</a:t>
                      </a:r>
                      <a:endParaRPr lang="en-GB" sz="1200" b="1" dirty="0"/>
                    </a:p>
                  </a:txBody>
                  <a:tcPr/>
                </a:tc>
                <a:tc>
                  <a:txBody>
                    <a:bodyPr/>
                    <a:lstStyle/>
                    <a:p>
                      <a:r>
                        <a:rPr lang="en-GB" sz="1200" dirty="0" smtClean="0"/>
                        <a:t> Evolution is the theory that all the kinds of living things that exist today developed from earlier types.</a:t>
                      </a:r>
                    </a:p>
                  </a:txBody>
                  <a:tcPr/>
                </a:tc>
                <a:extLst>
                  <a:ext uri="{0D108BD9-81ED-4DB2-BD59-A6C34878D82A}">
                    <a16:rowId xmlns:a16="http://schemas.microsoft.com/office/drawing/2014/main" val="1498692819"/>
                  </a:ext>
                </a:extLst>
              </a:tr>
              <a:tr h="650409">
                <a:tc>
                  <a:txBody>
                    <a:bodyPr/>
                    <a:lstStyle/>
                    <a:p>
                      <a:r>
                        <a:rPr lang="en-GB" sz="1200" b="1" dirty="0" smtClean="0"/>
                        <a:t>inheritance</a:t>
                      </a:r>
                      <a:endParaRPr lang="en-GB" sz="1200" b="1" dirty="0"/>
                    </a:p>
                  </a:txBody>
                  <a:tcPr/>
                </a:tc>
                <a:tc>
                  <a:txBody>
                    <a:bodyPr/>
                    <a:lstStyle/>
                    <a:p>
                      <a:r>
                        <a:rPr lang="en-GB" sz="1200" dirty="0" smtClean="0"/>
                        <a:t>When living things reproduce they pass on characteristics to their offspring. This is known as inheritance. </a:t>
                      </a:r>
                      <a:endParaRPr lang="en-GB" sz="1200" dirty="0"/>
                    </a:p>
                  </a:txBody>
                  <a:tcPr/>
                </a:tc>
                <a:extLst>
                  <a:ext uri="{0D108BD9-81ED-4DB2-BD59-A6C34878D82A}">
                    <a16:rowId xmlns:a16="http://schemas.microsoft.com/office/drawing/2014/main" val="2291817311"/>
                  </a:ext>
                </a:extLst>
              </a:tr>
              <a:tr h="650409">
                <a:tc>
                  <a:txBody>
                    <a:bodyPr/>
                    <a:lstStyle/>
                    <a:p>
                      <a:r>
                        <a:rPr lang="en-GB" sz="1400" b="1" dirty="0" smtClean="0"/>
                        <a:t>Genes</a:t>
                      </a:r>
                      <a:endParaRPr lang="en-GB" sz="1400" b="1" dirty="0"/>
                    </a:p>
                  </a:txBody>
                  <a:tcPr/>
                </a:tc>
                <a:tc>
                  <a:txBody>
                    <a:bodyPr/>
                    <a:lstStyle/>
                    <a:p>
                      <a:r>
                        <a:rPr lang="en-GB" sz="1200" dirty="0" smtClean="0"/>
                        <a:t>Genes that are passed on to you determine many of your traits, such as your hair colour and skin colour .</a:t>
                      </a:r>
                      <a:endParaRPr lang="en-GB" sz="1200" dirty="0"/>
                    </a:p>
                  </a:txBody>
                  <a:tcPr/>
                </a:tc>
                <a:extLst>
                  <a:ext uri="{0D108BD9-81ED-4DB2-BD59-A6C34878D82A}">
                    <a16:rowId xmlns:a16="http://schemas.microsoft.com/office/drawing/2014/main" val="3346434651"/>
                  </a:ext>
                </a:extLst>
              </a:tr>
              <a:tr h="650409">
                <a:tc>
                  <a:txBody>
                    <a:bodyPr/>
                    <a:lstStyle/>
                    <a:p>
                      <a:r>
                        <a:rPr lang="en-GB" sz="1400" b="1" dirty="0" smtClean="0"/>
                        <a:t>Selective</a:t>
                      </a:r>
                    </a:p>
                    <a:p>
                      <a:r>
                        <a:rPr lang="en-GB" sz="1400" b="1" dirty="0" smtClean="0"/>
                        <a:t>breeding</a:t>
                      </a:r>
                      <a:endParaRPr lang="en-GB" sz="1400" b="1" dirty="0"/>
                    </a:p>
                  </a:txBody>
                  <a:tcPr/>
                </a:tc>
                <a:tc>
                  <a:txBody>
                    <a:bodyPr/>
                    <a:lstStyle/>
                    <a:p>
                      <a:r>
                        <a:rPr lang="en-GB" sz="1200" dirty="0" smtClean="0"/>
                        <a:t>Selective breeding is the process by which humans control the breeding of organisms in order to exhibit or eliminate a particular characteristic.</a:t>
                      </a:r>
                    </a:p>
                  </a:txBody>
                  <a:tcPr/>
                </a:tc>
                <a:extLst>
                  <a:ext uri="{0D108BD9-81ED-4DB2-BD59-A6C34878D82A}">
                    <a16:rowId xmlns:a16="http://schemas.microsoft.com/office/drawing/2014/main" val="1891874654"/>
                  </a:ext>
                </a:extLst>
              </a:tr>
              <a:tr h="822690">
                <a:tc>
                  <a:txBody>
                    <a:bodyPr/>
                    <a:lstStyle/>
                    <a:p>
                      <a:r>
                        <a:rPr lang="en-GB" sz="1400" b="1" dirty="0" smtClean="0"/>
                        <a:t>Natural</a:t>
                      </a:r>
                    </a:p>
                    <a:p>
                      <a:r>
                        <a:rPr lang="en-GB" sz="1400" b="1" dirty="0" smtClean="0"/>
                        <a:t>selection</a:t>
                      </a:r>
                      <a:endParaRPr lang="en-GB" sz="1400" b="1" dirty="0"/>
                    </a:p>
                  </a:txBody>
                  <a:tcPr/>
                </a:tc>
                <a:tc>
                  <a:txBody>
                    <a:bodyPr/>
                    <a:lstStyle/>
                    <a:p>
                      <a:r>
                        <a:rPr lang="en-GB" sz="1200" dirty="0" smtClean="0"/>
                        <a:t>The process where organisms better adapted to their environment tend to survive and produce more offspring. It is now regarded as the main process that brings about evolution</a:t>
                      </a:r>
                      <a:endParaRPr lang="en-GB" sz="1200" dirty="0"/>
                    </a:p>
                  </a:txBody>
                  <a:tcPr/>
                </a:tc>
                <a:extLst>
                  <a:ext uri="{0D108BD9-81ED-4DB2-BD59-A6C34878D82A}">
                    <a16:rowId xmlns:a16="http://schemas.microsoft.com/office/drawing/2014/main" val="2910184211"/>
                  </a:ext>
                </a:extLst>
              </a:tr>
              <a:tr h="650409">
                <a:tc>
                  <a:txBody>
                    <a:bodyPr/>
                    <a:lstStyle/>
                    <a:p>
                      <a:r>
                        <a:rPr lang="en-GB" sz="1400" b="1" dirty="0" smtClean="0"/>
                        <a:t>Characteristics</a:t>
                      </a:r>
                      <a:endParaRPr lang="en-GB" sz="1400" b="1" dirty="0"/>
                    </a:p>
                  </a:txBody>
                  <a:tcPr/>
                </a:tc>
                <a:tc>
                  <a:txBody>
                    <a:bodyPr/>
                    <a:lstStyle/>
                    <a:p>
                      <a:r>
                        <a:rPr lang="en-GB" sz="1200" dirty="0" smtClean="0"/>
                        <a:t>A feature or quality belonging typically to a person, place, or thing and serving to identify them. </a:t>
                      </a:r>
                      <a:endParaRPr lang="en-GB" sz="1200" dirty="0"/>
                    </a:p>
                  </a:txBody>
                  <a:tcPr/>
                </a:tc>
                <a:extLst>
                  <a:ext uri="{0D108BD9-81ED-4DB2-BD59-A6C34878D82A}">
                    <a16:rowId xmlns:a16="http://schemas.microsoft.com/office/drawing/2014/main" val="1518114237"/>
                  </a:ext>
                </a:extLst>
              </a:tr>
            </a:tbl>
          </a:graphicData>
        </a:graphic>
      </p:graphicFrame>
      <p:sp>
        <p:nvSpPr>
          <p:cNvPr id="10" name="Rectangle 9"/>
          <p:cNvSpPr/>
          <p:nvPr/>
        </p:nvSpPr>
        <p:spPr>
          <a:xfrm>
            <a:off x="0" y="3997913"/>
            <a:ext cx="4049486" cy="485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What should I already know?</a:t>
            </a:r>
            <a:endParaRPr lang="en-GB" b="1" dirty="0"/>
          </a:p>
        </p:txBody>
      </p:sp>
      <p:sp>
        <p:nvSpPr>
          <p:cNvPr id="2" name="Rectangle 1"/>
          <p:cNvSpPr/>
          <p:nvPr/>
        </p:nvSpPr>
        <p:spPr>
          <a:xfrm>
            <a:off x="-18440" y="4479437"/>
            <a:ext cx="4065287" cy="23785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0" y="979714"/>
            <a:ext cx="4049486"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Famous scientist</a:t>
            </a:r>
            <a:endParaRPr lang="en-GB" b="1" dirty="0"/>
          </a:p>
        </p:txBody>
      </p:sp>
      <p:sp>
        <p:nvSpPr>
          <p:cNvPr id="13" name="Rectangle 12"/>
          <p:cNvSpPr/>
          <p:nvPr/>
        </p:nvSpPr>
        <p:spPr>
          <a:xfrm>
            <a:off x="4049481" y="986247"/>
            <a:ext cx="3840901" cy="3763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Evolution</a:t>
            </a:r>
            <a:endParaRPr lang="en-GB" b="1" dirty="0"/>
          </a:p>
        </p:txBody>
      </p:sp>
      <p:sp>
        <p:nvSpPr>
          <p:cNvPr id="26" name="TextBox 25"/>
          <p:cNvSpPr txBox="1"/>
          <p:nvPr/>
        </p:nvSpPr>
        <p:spPr>
          <a:xfrm>
            <a:off x="0" y="4494902"/>
            <a:ext cx="4170951" cy="2569934"/>
          </a:xfrm>
          <a:prstGeom prst="rect">
            <a:avLst/>
          </a:prstGeom>
          <a:noFill/>
        </p:spPr>
        <p:txBody>
          <a:bodyPr wrap="square" rtlCol="0">
            <a:spAutoFit/>
          </a:bodyPr>
          <a:lstStyle/>
          <a:p>
            <a:r>
              <a:rPr lang="en-GB" sz="1300" dirty="0" smtClean="0"/>
              <a:t>• </a:t>
            </a:r>
            <a:r>
              <a:rPr lang="en-GB" sz="1300" dirty="0"/>
              <a:t>Identify that most living things live in habitats to which they are suited and describe how different habitats provide for the basic needs of different kinds of animals and plants, and how they depend on each other. </a:t>
            </a:r>
          </a:p>
          <a:p>
            <a:r>
              <a:rPr lang="en-GB" sz="1300" dirty="0"/>
              <a:t>• Notice that animals, including humans, have offspring which grow into </a:t>
            </a:r>
            <a:r>
              <a:rPr lang="en-GB" sz="1300" dirty="0" smtClean="0"/>
              <a:t>adults.</a:t>
            </a:r>
            <a:endParaRPr lang="en-GB" sz="1300" dirty="0"/>
          </a:p>
          <a:p>
            <a:r>
              <a:rPr lang="en-GB" sz="1300" dirty="0"/>
              <a:t>• Explore the part that flowers play in the life cycle of flowering plants, including pollination, seed formation and seed dispersal. </a:t>
            </a:r>
            <a:endParaRPr lang="en-GB" sz="1300" dirty="0" smtClean="0"/>
          </a:p>
          <a:p>
            <a:r>
              <a:rPr lang="en-GB" sz="1300" dirty="0" smtClean="0"/>
              <a:t>• </a:t>
            </a:r>
            <a:r>
              <a:rPr lang="en-GB" sz="1300" dirty="0"/>
              <a:t>Describe in simple terms how fossils are formed when things that have lived are trapped within rock. </a:t>
            </a:r>
          </a:p>
          <a:p>
            <a:r>
              <a:rPr lang="en-GB" dirty="0" smtClean="0"/>
              <a:t>	</a:t>
            </a:r>
            <a:endParaRPr lang="en-GB" dirty="0"/>
          </a:p>
        </p:txBody>
      </p:sp>
      <p:sp>
        <p:nvSpPr>
          <p:cNvPr id="14" name="Rectangle 13"/>
          <p:cNvSpPr/>
          <p:nvPr/>
        </p:nvSpPr>
        <p:spPr>
          <a:xfrm>
            <a:off x="0" y="1362626"/>
            <a:ext cx="4049485" cy="26241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890388" y="979714"/>
            <a:ext cx="4301612"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Key Vocabulary</a:t>
            </a:r>
            <a:endParaRPr lang="en-GB" b="1" dirty="0"/>
          </a:p>
        </p:txBody>
      </p:sp>
      <p:sp>
        <p:nvSpPr>
          <p:cNvPr id="19" name="Rectangle 18"/>
          <p:cNvSpPr/>
          <p:nvPr/>
        </p:nvSpPr>
        <p:spPr>
          <a:xfrm>
            <a:off x="4049474" y="3993235"/>
            <a:ext cx="3825107" cy="482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Adaptation</a:t>
            </a:r>
            <a:endParaRPr lang="en-GB" b="1" dirty="0"/>
          </a:p>
        </p:txBody>
      </p:sp>
      <p:pic>
        <p:nvPicPr>
          <p:cNvPr id="15" name="Picture 14"/>
          <p:cNvPicPr>
            <a:picLocks noChangeAspect="1"/>
          </p:cNvPicPr>
          <p:nvPr/>
        </p:nvPicPr>
        <p:blipFill>
          <a:blip r:embed="rId2"/>
          <a:stretch>
            <a:fillRect/>
          </a:stretch>
        </p:blipFill>
        <p:spPr>
          <a:xfrm>
            <a:off x="0" y="1371558"/>
            <a:ext cx="1228389" cy="1623001"/>
          </a:xfrm>
          <a:prstGeom prst="rect">
            <a:avLst/>
          </a:prstGeom>
        </p:spPr>
      </p:pic>
      <p:sp>
        <p:nvSpPr>
          <p:cNvPr id="18" name="Rectangle 17"/>
          <p:cNvSpPr/>
          <p:nvPr/>
        </p:nvSpPr>
        <p:spPr>
          <a:xfrm>
            <a:off x="1249459" y="1381345"/>
            <a:ext cx="2778950" cy="1692771"/>
          </a:xfrm>
          <a:prstGeom prst="rect">
            <a:avLst/>
          </a:prstGeom>
        </p:spPr>
        <p:txBody>
          <a:bodyPr wrap="square">
            <a:spAutoFit/>
          </a:bodyPr>
          <a:lstStyle/>
          <a:p>
            <a:r>
              <a:rPr lang="en-GB" sz="1300" b="1" dirty="0"/>
              <a:t>Charles Darwin (1809 – 1882) </a:t>
            </a:r>
            <a:r>
              <a:rPr lang="en-GB" sz="1300" dirty="0"/>
              <a:t>was an expert in natural history. He went on a famous sea voyage in 1831 on a ship called </a:t>
            </a:r>
            <a:r>
              <a:rPr lang="en-GB" sz="1300" b="1" dirty="0"/>
              <a:t>HMS Beagle </a:t>
            </a:r>
            <a:r>
              <a:rPr lang="en-GB" sz="1300" dirty="0"/>
              <a:t>and visited many places around the world, collecting animal and plant samples. The observations he made led him to his theory of evolution. </a:t>
            </a:r>
          </a:p>
        </p:txBody>
      </p:sp>
      <p:sp>
        <p:nvSpPr>
          <p:cNvPr id="21" name="Rectangle 20"/>
          <p:cNvSpPr/>
          <p:nvPr/>
        </p:nvSpPr>
        <p:spPr>
          <a:xfrm>
            <a:off x="0" y="3039490"/>
            <a:ext cx="4054751" cy="892552"/>
          </a:xfrm>
          <a:prstGeom prst="rect">
            <a:avLst/>
          </a:prstGeom>
        </p:spPr>
        <p:txBody>
          <a:bodyPr wrap="square">
            <a:spAutoFit/>
          </a:bodyPr>
          <a:lstStyle/>
          <a:p>
            <a:r>
              <a:rPr lang="en-GB" sz="1300" dirty="0"/>
              <a:t>He came up with the idea that animals evolve due to </a:t>
            </a:r>
            <a:endParaRPr lang="en-GB" sz="1300" dirty="0" smtClean="0"/>
          </a:p>
          <a:p>
            <a:r>
              <a:rPr lang="en-GB" sz="1300" dirty="0" smtClean="0"/>
              <a:t>having </a:t>
            </a:r>
            <a:r>
              <a:rPr lang="en-GB" sz="1300" dirty="0"/>
              <a:t>the characteristics that make them best suited to </a:t>
            </a:r>
            <a:endParaRPr lang="en-GB" sz="1300" dirty="0" smtClean="0"/>
          </a:p>
          <a:p>
            <a:r>
              <a:rPr lang="en-GB" sz="1300" dirty="0" smtClean="0"/>
              <a:t>their </a:t>
            </a:r>
            <a:r>
              <a:rPr lang="en-GB" sz="1300" dirty="0"/>
              <a:t>environment. He called this </a:t>
            </a:r>
            <a:r>
              <a:rPr lang="en-GB" sz="1300" b="1" dirty="0" smtClean="0"/>
              <a:t>'The </a:t>
            </a:r>
            <a:r>
              <a:rPr lang="en-GB" sz="1300" b="1" dirty="0"/>
              <a:t>survival of the </a:t>
            </a:r>
            <a:endParaRPr lang="en-GB" sz="1300" b="1" dirty="0" smtClean="0"/>
          </a:p>
          <a:p>
            <a:r>
              <a:rPr lang="en-GB" sz="1300" b="1" dirty="0" smtClean="0"/>
              <a:t>fittest</a:t>
            </a:r>
            <a:r>
              <a:rPr lang="en-GB" sz="1300" b="1" dirty="0"/>
              <a:t>’ </a:t>
            </a:r>
            <a:r>
              <a:rPr lang="en-GB" sz="1300" dirty="0"/>
              <a:t>or </a:t>
            </a:r>
            <a:r>
              <a:rPr lang="en-GB" sz="1300" b="1" dirty="0"/>
              <a:t>‘natural selection’. </a:t>
            </a:r>
          </a:p>
        </p:txBody>
      </p:sp>
      <p:pic>
        <p:nvPicPr>
          <p:cNvPr id="11" name="Picture 10"/>
          <p:cNvPicPr>
            <a:picLocks noChangeAspect="1"/>
          </p:cNvPicPr>
          <p:nvPr/>
        </p:nvPicPr>
        <p:blipFill>
          <a:blip r:embed="rId3"/>
          <a:stretch>
            <a:fillRect/>
          </a:stretch>
        </p:blipFill>
        <p:spPr>
          <a:xfrm>
            <a:off x="4070555" y="1378089"/>
            <a:ext cx="3819827" cy="2615145"/>
          </a:xfrm>
          <a:prstGeom prst="rect">
            <a:avLst/>
          </a:prstGeom>
        </p:spPr>
      </p:pic>
      <p:pic>
        <p:nvPicPr>
          <p:cNvPr id="12" name="Picture 11"/>
          <p:cNvPicPr>
            <a:picLocks noChangeAspect="1"/>
          </p:cNvPicPr>
          <p:nvPr/>
        </p:nvPicPr>
        <p:blipFill>
          <a:blip r:embed="rId4"/>
          <a:stretch>
            <a:fillRect/>
          </a:stretch>
        </p:blipFill>
        <p:spPr>
          <a:xfrm>
            <a:off x="4046847" y="3990031"/>
            <a:ext cx="3825095" cy="2867970"/>
          </a:xfrm>
          <a:prstGeom prst="rect">
            <a:avLst/>
          </a:prstGeom>
        </p:spPr>
      </p:pic>
    </p:spTree>
    <p:extLst>
      <p:ext uri="{BB962C8B-B14F-4D97-AF65-F5344CB8AC3E}">
        <p14:creationId xmlns:p14="http://schemas.microsoft.com/office/powerpoint/2010/main" val="22183450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5599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n w="0"/>
                <a:solidFill>
                  <a:schemeClr val="tx1"/>
                </a:solidFill>
              </a:rPr>
              <a:t>Hollingworth</a:t>
            </a:r>
            <a:r>
              <a:rPr lang="en-GB" sz="2000" b="1" dirty="0" smtClean="0">
                <a:ln w="0"/>
                <a:solidFill>
                  <a:schemeClr val="tx1"/>
                </a:solidFill>
              </a:rPr>
              <a:t> Primary School Knowledge Organiser</a:t>
            </a:r>
            <a:endParaRPr lang="en-GB" sz="2000" b="1" dirty="0">
              <a:ln w="0"/>
              <a:solidFill>
                <a:schemeClr val="tx1"/>
              </a:solidFill>
            </a:endParaRPr>
          </a:p>
        </p:txBody>
      </p:sp>
      <p:sp>
        <p:nvSpPr>
          <p:cNvPr id="5" name="Rectangle 4"/>
          <p:cNvSpPr/>
          <p:nvPr/>
        </p:nvSpPr>
        <p:spPr>
          <a:xfrm>
            <a:off x="0" y="587829"/>
            <a:ext cx="4049486" cy="3918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Topic: Animals Including Humans</a:t>
            </a:r>
            <a:endParaRPr lang="en-GB" b="1" dirty="0">
              <a:solidFill>
                <a:schemeClr val="tx1"/>
              </a:solidFill>
            </a:endParaRPr>
          </a:p>
        </p:txBody>
      </p:sp>
      <p:sp>
        <p:nvSpPr>
          <p:cNvPr id="6" name="Rectangle 5"/>
          <p:cNvSpPr/>
          <p:nvPr/>
        </p:nvSpPr>
        <p:spPr>
          <a:xfrm>
            <a:off x="4049486" y="587829"/>
            <a:ext cx="3840900"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Year: 6</a:t>
            </a:r>
            <a:endParaRPr lang="en-GB" b="1" dirty="0">
              <a:solidFill>
                <a:schemeClr val="tx1"/>
              </a:solidFill>
            </a:endParaRPr>
          </a:p>
        </p:txBody>
      </p:sp>
      <p:sp>
        <p:nvSpPr>
          <p:cNvPr id="7" name="Rectangle 6"/>
          <p:cNvSpPr/>
          <p:nvPr/>
        </p:nvSpPr>
        <p:spPr>
          <a:xfrm>
            <a:off x="7890387" y="587829"/>
            <a:ext cx="4301613" cy="39188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Strand: Biology</a:t>
            </a:r>
            <a:endParaRPr lang="en-GB"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523956311"/>
              </p:ext>
            </p:extLst>
          </p:nvPr>
        </p:nvGraphicFramePr>
        <p:xfrm>
          <a:off x="7887746" y="1007556"/>
          <a:ext cx="4322689" cy="5850443"/>
        </p:xfrm>
        <a:graphic>
          <a:graphicData uri="http://schemas.openxmlformats.org/drawingml/2006/table">
            <a:tbl>
              <a:tblPr firstRow="1" bandRow="1">
                <a:tableStyleId>{5C22544A-7EE6-4342-B048-85BDC9FD1C3A}</a:tableStyleId>
              </a:tblPr>
              <a:tblGrid>
                <a:gridCol w="994997">
                  <a:extLst>
                    <a:ext uri="{9D8B030D-6E8A-4147-A177-3AD203B41FA5}">
                      <a16:colId xmlns:a16="http://schemas.microsoft.com/office/drawing/2014/main" val="163362862"/>
                    </a:ext>
                  </a:extLst>
                </a:gridCol>
                <a:gridCol w="3327692">
                  <a:extLst>
                    <a:ext uri="{9D8B030D-6E8A-4147-A177-3AD203B41FA5}">
                      <a16:colId xmlns:a16="http://schemas.microsoft.com/office/drawing/2014/main" val="3941757730"/>
                    </a:ext>
                  </a:extLst>
                </a:gridCol>
              </a:tblGrid>
              <a:tr h="321172">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1490849310"/>
                  </a:ext>
                </a:extLst>
              </a:tr>
              <a:tr h="700190">
                <a:tc>
                  <a:txBody>
                    <a:bodyPr/>
                    <a:lstStyle/>
                    <a:p>
                      <a:r>
                        <a:rPr lang="en-GB" sz="1400" b="1" dirty="0" smtClean="0"/>
                        <a:t>Circulatory</a:t>
                      </a:r>
                      <a:r>
                        <a:rPr lang="en-GB" sz="1400" b="1" baseline="0" dirty="0" smtClean="0"/>
                        <a:t> System</a:t>
                      </a:r>
                      <a:endParaRPr lang="en-GB" sz="1400" b="1" dirty="0" smtClean="0"/>
                    </a:p>
                  </a:txBody>
                  <a:tcPr/>
                </a:tc>
                <a:tc>
                  <a:txBody>
                    <a:bodyPr/>
                    <a:lstStyle/>
                    <a:p>
                      <a:r>
                        <a:rPr lang="en-GB" sz="1200" dirty="0" smtClean="0"/>
                        <a:t>An organ system that allows blood to circulate and transport nutrients, oxygen, carbon dioxide around the body. </a:t>
                      </a:r>
                      <a:endParaRPr lang="en-GB" sz="1200" dirty="0"/>
                    </a:p>
                  </a:txBody>
                  <a:tcPr/>
                </a:tc>
                <a:extLst>
                  <a:ext uri="{0D108BD9-81ED-4DB2-BD59-A6C34878D82A}">
                    <a16:rowId xmlns:a16="http://schemas.microsoft.com/office/drawing/2014/main" val="3334362472"/>
                  </a:ext>
                </a:extLst>
              </a:tr>
              <a:tr h="575267">
                <a:tc>
                  <a:txBody>
                    <a:bodyPr/>
                    <a:lstStyle/>
                    <a:p>
                      <a:r>
                        <a:rPr lang="en-GB" sz="1400" b="1" dirty="0" smtClean="0"/>
                        <a:t>heart</a:t>
                      </a:r>
                      <a:endParaRPr lang="en-GB" sz="1400" b="1" dirty="0"/>
                    </a:p>
                  </a:txBody>
                  <a:tcPr/>
                </a:tc>
                <a:tc>
                  <a:txBody>
                    <a:bodyPr/>
                    <a:lstStyle/>
                    <a:p>
                      <a:r>
                        <a:rPr lang="en-GB" sz="1200" dirty="0" smtClean="0"/>
                        <a:t>A muscular organ that pumps the blood through the circulatory system. </a:t>
                      </a:r>
                    </a:p>
                  </a:txBody>
                  <a:tcPr/>
                </a:tc>
                <a:extLst>
                  <a:ext uri="{0D108BD9-81ED-4DB2-BD59-A6C34878D82A}">
                    <a16:rowId xmlns:a16="http://schemas.microsoft.com/office/drawing/2014/main" val="2152722534"/>
                  </a:ext>
                </a:extLst>
              </a:tr>
              <a:tr h="594128">
                <a:tc>
                  <a:txBody>
                    <a:bodyPr/>
                    <a:lstStyle/>
                    <a:p>
                      <a:r>
                        <a:rPr lang="en-GB" sz="1200" b="1" dirty="0" smtClean="0"/>
                        <a:t>Blood vessels</a:t>
                      </a:r>
                      <a:endParaRPr lang="en-GB" sz="1200" b="1" dirty="0"/>
                    </a:p>
                  </a:txBody>
                  <a:tcPr/>
                </a:tc>
                <a:tc>
                  <a:txBody>
                    <a:bodyPr/>
                    <a:lstStyle/>
                    <a:p>
                      <a:r>
                        <a:rPr lang="en-GB" sz="1200" dirty="0" smtClean="0"/>
                        <a:t>Tubular structures carrying blood through the tissues and organs; a vein, artery, or capillary.</a:t>
                      </a:r>
                    </a:p>
                  </a:txBody>
                  <a:tcPr/>
                </a:tc>
                <a:extLst>
                  <a:ext uri="{0D108BD9-81ED-4DB2-BD59-A6C34878D82A}">
                    <a16:rowId xmlns:a16="http://schemas.microsoft.com/office/drawing/2014/main" val="1498692819"/>
                  </a:ext>
                </a:extLst>
              </a:tr>
              <a:tr h="952492">
                <a:tc>
                  <a:txBody>
                    <a:bodyPr/>
                    <a:lstStyle/>
                    <a:p>
                      <a:r>
                        <a:rPr lang="en-GB" sz="1400" b="1" dirty="0" smtClean="0"/>
                        <a:t>blood</a:t>
                      </a:r>
                      <a:endParaRPr lang="en-GB" sz="1400" b="1" dirty="0"/>
                    </a:p>
                  </a:txBody>
                  <a:tcPr/>
                </a:tc>
                <a:tc>
                  <a:txBody>
                    <a:bodyPr/>
                    <a:lstStyle/>
                    <a:p>
                      <a:r>
                        <a:rPr lang="en-GB" sz="1200" dirty="0" smtClean="0"/>
                        <a:t>The red liquid that circulates in the arteries and veins of humans and other vertebrate animals, carrying oxygen to and carbon dioxide from the tissues of the body. </a:t>
                      </a:r>
                      <a:endParaRPr lang="en-GB" sz="1200" dirty="0"/>
                    </a:p>
                  </a:txBody>
                  <a:tcPr/>
                </a:tc>
                <a:extLst>
                  <a:ext uri="{0D108BD9-81ED-4DB2-BD59-A6C34878D82A}">
                    <a16:rowId xmlns:a16="http://schemas.microsoft.com/office/drawing/2014/main" val="2291817311"/>
                  </a:ext>
                </a:extLst>
              </a:tr>
              <a:tr h="773309">
                <a:tc>
                  <a:txBody>
                    <a:bodyPr/>
                    <a:lstStyle/>
                    <a:p>
                      <a:r>
                        <a:rPr lang="en-GB" sz="1400" b="1" dirty="0" smtClean="0"/>
                        <a:t>arteries</a:t>
                      </a:r>
                      <a:endParaRPr lang="en-GB" sz="1400" b="1" dirty="0"/>
                    </a:p>
                  </a:txBody>
                  <a:tcPr/>
                </a:tc>
                <a:tc>
                  <a:txBody>
                    <a:bodyPr/>
                    <a:lstStyle/>
                    <a:p>
                      <a:r>
                        <a:rPr lang="en-GB" sz="1200" dirty="0" smtClean="0"/>
                        <a:t>Any of the muscular-walled tubes forming part of the circulation system by which oxygenated blood is taken from the heart to all parts of the body. </a:t>
                      </a:r>
                      <a:endParaRPr lang="en-GB" sz="1200" dirty="0"/>
                    </a:p>
                  </a:txBody>
                  <a:tcPr/>
                </a:tc>
                <a:extLst>
                  <a:ext uri="{0D108BD9-81ED-4DB2-BD59-A6C34878D82A}">
                    <a16:rowId xmlns:a16="http://schemas.microsoft.com/office/drawing/2014/main" val="3346434651"/>
                  </a:ext>
                </a:extLst>
              </a:tr>
              <a:tr h="594128">
                <a:tc>
                  <a:txBody>
                    <a:bodyPr/>
                    <a:lstStyle/>
                    <a:p>
                      <a:r>
                        <a:rPr lang="en-GB" sz="1400" b="1" dirty="0" smtClean="0"/>
                        <a:t>veins</a:t>
                      </a:r>
                      <a:endParaRPr lang="en-GB" sz="1400" b="1" dirty="0"/>
                    </a:p>
                  </a:txBody>
                  <a:tcPr/>
                </a:tc>
                <a:tc>
                  <a:txBody>
                    <a:bodyPr/>
                    <a:lstStyle/>
                    <a:p>
                      <a:r>
                        <a:rPr lang="en-GB" sz="1200" dirty="0" smtClean="0"/>
                        <a:t>Vessels that carry deoxygenated blood towards the heart. </a:t>
                      </a:r>
                    </a:p>
                  </a:txBody>
                  <a:tcPr/>
                </a:tc>
                <a:extLst>
                  <a:ext uri="{0D108BD9-81ED-4DB2-BD59-A6C34878D82A}">
                    <a16:rowId xmlns:a16="http://schemas.microsoft.com/office/drawing/2014/main" val="1891874654"/>
                  </a:ext>
                </a:extLst>
              </a:tr>
              <a:tr h="496682">
                <a:tc>
                  <a:txBody>
                    <a:bodyPr/>
                    <a:lstStyle/>
                    <a:p>
                      <a:r>
                        <a:rPr lang="en-GB" sz="1400" b="1" dirty="0" smtClean="0"/>
                        <a:t>capillaries</a:t>
                      </a:r>
                      <a:endParaRPr lang="en-GB" sz="1400" b="1" dirty="0"/>
                    </a:p>
                  </a:txBody>
                  <a:tcPr/>
                </a:tc>
                <a:tc>
                  <a:txBody>
                    <a:bodyPr/>
                    <a:lstStyle/>
                    <a:p>
                      <a:r>
                        <a:rPr lang="en-GB" sz="1200" dirty="0" smtClean="0"/>
                        <a:t>Tiny blood vessels connecting arteries to veins. </a:t>
                      </a:r>
                      <a:endParaRPr lang="en-GB" sz="1200" dirty="0"/>
                    </a:p>
                  </a:txBody>
                  <a:tcPr/>
                </a:tc>
                <a:extLst>
                  <a:ext uri="{0D108BD9-81ED-4DB2-BD59-A6C34878D82A}">
                    <a16:rowId xmlns:a16="http://schemas.microsoft.com/office/drawing/2014/main" val="2910184211"/>
                  </a:ext>
                </a:extLst>
              </a:tr>
              <a:tr h="843075">
                <a:tc>
                  <a:txBody>
                    <a:bodyPr/>
                    <a:lstStyle/>
                    <a:p>
                      <a:r>
                        <a:rPr lang="en-GB" sz="1400" b="1" dirty="0" smtClean="0"/>
                        <a:t>Lungs</a:t>
                      </a:r>
                      <a:endParaRPr lang="en-GB" sz="1400" b="1" dirty="0"/>
                    </a:p>
                  </a:txBody>
                  <a:tcPr/>
                </a:tc>
                <a:tc>
                  <a:txBody>
                    <a:bodyPr/>
                    <a:lstStyle/>
                    <a:p>
                      <a:r>
                        <a:rPr lang="en-GB" sz="1200" dirty="0" smtClean="0"/>
                        <a:t>The two spongy organs inside your chest that fill with air when you breathe. </a:t>
                      </a:r>
                      <a:endParaRPr lang="en-GB" sz="1200" dirty="0"/>
                    </a:p>
                  </a:txBody>
                  <a:tcPr/>
                </a:tc>
                <a:extLst>
                  <a:ext uri="{0D108BD9-81ED-4DB2-BD59-A6C34878D82A}">
                    <a16:rowId xmlns:a16="http://schemas.microsoft.com/office/drawing/2014/main" val="1518114237"/>
                  </a:ext>
                </a:extLst>
              </a:tr>
            </a:tbl>
          </a:graphicData>
        </a:graphic>
      </p:graphicFrame>
      <p:sp>
        <p:nvSpPr>
          <p:cNvPr id="10" name="Rectangle 9"/>
          <p:cNvSpPr/>
          <p:nvPr/>
        </p:nvSpPr>
        <p:spPr>
          <a:xfrm>
            <a:off x="0" y="3997913"/>
            <a:ext cx="4049486" cy="485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What should I already know?</a:t>
            </a:r>
            <a:endParaRPr lang="en-GB" b="1" dirty="0"/>
          </a:p>
        </p:txBody>
      </p:sp>
      <p:sp>
        <p:nvSpPr>
          <p:cNvPr id="2" name="Rectangle 1"/>
          <p:cNvSpPr/>
          <p:nvPr/>
        </p:nvSpPr>
        <p:spPr>
          <a:xfrm>
            <a:off x="-18440" y="4479437"/>
            <a:ext cx="4065287" cy="23785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0" y="979714"/>
            <a:ext cx="4049486"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Famous scientist</a:t>
            </a:r>
            <a:endParaRPr lang="en-GB" b="1" dirty="0"/>
          </a:p>
        </p:txBody>
      </p:sp>
      <p:sp>
        <p:nvSpPr>
          <p:cNvPr id="13" name="Rectangle 12"/>
          <p:cNvSpPr/>
          <p:nvPr/>
        </p:nvSpPr>
        <p:spPr>
          <a:xfrm>
            <a:off x="4049481" y="986247"/>
            <a:ext cx="3840901" cy="3763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The Heart</a:t>
            </a:r>
            <a:endParaRPr lang="en-GB" b="1" dirty="0"/>
          </a:p>
        </p:txBody>
      </p:sp>
      <p:sp>
        <p:nvSpPr>
          <p:cNvPr id="26" name="TextBox 25"/>
          <p:cNvSpPr txBox="1"/>
          <p:nvPr/>
        </p:nvSpPr>
        <p:spPr>
          <a:xfrm>
            <a:off x="0" y="4494901"/>
            <a:ext cx="4028409" cy="2292935"/>
          </a:xfrm>
          <a:prstGeom prst="rect">
            <a:avLst/>
          </a:prstGeom>
          <a:noFill/>
        </p:spPr>
        <p:txBody>
          <a:bodyPr wrap="square" rtlCol="0">
            <a:spAutoFit/>
          </a:bodyPr>
          <a:lstStyle/>
          <a:p>
            <a:r>
              <a:rPr lang="en-GB" sz="1300" dirty="0" smtClean="0"/>
              <a:t>• </a:t>
            </a:r>
            <a:r>
              <a:rPr lang="en-GB" sz="1300" dirty="0"/>
              <a:t>Describe the importance for humans of exercise, eating the right amounts of different types of food, and hygiene. </a:t>
            </a:r>
            <a:endParaRPr lang="en-GB" sz="1300" dirty="0" smtClean="0"/>
          </a:p>
          <a:p>
            <a:r>
              <a:rPr lang="en-GB" sz="1300" dirty="0" smtClean="0"/>
              <a:t>• </a:t>
            </a:r>
            <a:r>
              <a:rPr lang="en-GB" sz="1300" dirty="0"/>
              <a:t>Identify that animals, including humans, need the right types and amount of nutrition, and that they cannot make their own food; they get nutrition from what they eat. </a:t>
            </a:r>
          </a:p>
          <a:p>
            <a:r>
              <a:rPr lang="en-GB" sz="1300" dirty="0"/>
              <a:t>• Describe the simple functions of the basic parts of the digestive system in humans. </a:t>
            </a:r>
          </a:p>
          <a:p>
            <a:r>
              <a:rPr lang="en-GB" sz="1300" dirty="0"/>
              <a:t>• Identify the different types of teeth in humans and their simple functions</a:t>
            </a:r>
            <a:r>
              <a:rPr lang="en-GB" sz="1300" dirty="0" smtClean="0"/>
              <a:t>.</a:t>
            </a:r>
            <a:endParaRPr lang="en-GB" dirty="0"/>
          </a:p>
        </p:txBody>
      </p:sp>
      <p:sp>
        <p:nvSpPr>
          <p:cNvPr id="14" name="Rectangle 13"/>
          <p:cNvSpPr/>
          <p:nvPr/>
        </p:nvSpPr>
        <p:spPr>
          <a:xfrm>
            <a:off x="0" y="1362626"/>
            <a:ext cx="4049485" cy="26241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890388" y="979714"/>
            <a:ext cx="4301612"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Key Vocabulary</a:t>
            </a:r>
            <a:endParaRPr lang="en-GB" b="1" dirty="0"/>
          </a:p>
        </p:txBody>
      </p:sp>
      <p:sp>
        <p:nvSpPr>
          <p:cNvPr id="19" name="Rectangle 18"/>
          <p:cNvSpPr/>
          <p:nvPr/>
        </p:nvSpPr>
        <p:spPr>
          <a:xfrm>
            <a:off x="4049474" y="3993235"/>
            <a:ext cx="3825107" cy="482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The Circulatory System</a:t>
            </a:r>
            <a:endParaRPr lang="en-GB" b="1" dirty="0"/>
          </a:p>
        </p:txBody>
      </p:sp>
      <p:pic>
        <p:nvPicPr>
          <p:cNvPr id="16" name="Picture 15"/>
          <p:cNvPicPr>
            <a:picLocks noChangeAspect="1"/>
          </p:cNvPicPr>
          <p:nvPr/>
        </p:nvPicPr>
        <p:blipFill>
          <a:blip r:embed="rId2"/>
          <a:stretch>
            <a:fillRect/>
          </a:stretch>
        </p:blipFill>
        <p:spPr>
          <a:xfrm>
            <a:off x="4067174" y="1356093"/>
            <a:ext cx="3815306" cy="2612838"/>
          </a:xfrm>
          <a:prstGeom prst="rect">
            <a:avLst/>
          </a:prstGeom>
        </p:spPr>
      </p:pic>
      <p:pic>
        <p:nvPicPr>
          <p:cNvPr id="17" name="Picture 16"/>
          <p:cNvPicPr>
            <a:picLocks noChangeAspect="1"/>
          </p:cNvPicPr>
          <p:nvPr/>
        </p:nvPicPr>
        <p:blipFill>
          <a:blip r:embed="rId3"/>
          <a:stretch>
            <a:fillRect/>
          </a:stretch>
        </p:blipFill>
        <p:spPr>
          <a:xfrm>
            <a:off x="4641669" y="4528243"/>
            <a:ext cx="2743200" cy="22809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786743"/>
            <a:ext cx="2142308" cy="1200026"/>
          </a:xfrm>
          <a:prstGeom prst="rect">
            <a:avLst/>
          </a:prstGeom>
        </p:spPr>
      </p:pic>
      <p:sp>
        <p:nvSpPr>
          <p:cNvPr id="12" name="Rectangle 11"/>
          <p:cNvSpPr/>
          <p:nvPr/>
        </p:nvSpPr>
        <p:spPr>
          <a:xfrm>
            <a:off x="1" y="1310616"/>
            <a:ext cx="4054750" cy="2508379"/>
          </a:xfrm>
          <a:prstGeom prst="rect">
            <a:avLst/>
          </a:prstGeom>
        </p:spPr>
        <p:txBody>
          <a:bodyPr wrap="square">
            <a:spAutoFit/>
          </a:bodyPr>
          <a:lstStyle/>
          <a:p>
            <a:pPr algn="r"/>
            <a:r>
              <a:rPr lang="en-GB" sz="1300" b="1" u="sng" dirty="0"/>
              <a:t>William Harvey </a:t>
            </a:r>
            <a:r>
              <a:rPr lang="en-GB" sz="1300" dirty="0"/>
              <a:t>was born on April 1, 1578 in </a:t>
            </a:r>
            <a:r>
              <a:rPr lang="en-GB" sz="1300" dirty="0" err="1" smtClean="0"/>
              <a:t>Folkstone</a:t>
            </a:r>
            <a:r>
              <a:rPr lang="en-GB" sz="1300" dirty="0" smtClean="0"/>
              <a:t>, England</a:t>
            </a:r>
            <a:r>
              <a:rPr lang="en-GB" sz="1300" dirty="0"/>
              <a:t>. </a:t>
            </a:r>
            <a:r>
              <a:rPr lang="en-GB" sz="1300" dirty="0" smtClean="0"/>
              <a:t>He </a:t>
            </a:r>
            <a:r>
              <a:rPr lang="en-GB" sz="1300" dirty="0"/>
              <a:t>was born into a relatively wealthy family: </a:t>
            </a:r>
            <a:r>
              <a:rPr lang="en-GB" sz="1300" dirty="0" smtClean="0"/>
              <a:t>his </a:t>
            </a:r>
            <a:r>
              <a:rPr lang="en-GB" sz="1300" dirty="0"/>
              <a:t>father, Thomas Harvey, was a successful </a:t>
            </a:r>
            <a:r>
              <a:rPr lang="en-GB" sz="1300" dirty="0" smtClean="0"/>
              <a:t>businessman </a:t>
            </a:r>
            <a:r>
              <a:rPr lang="en-GB" sz="1300" dirty="0"/>
              <a:t>who became Mayor of </a:t>
            </a:r>
            <a:r>
              <a:rPr lang="en-GB" sz="1300" dirty="0" err="1"/>
              <a:t>Folkstone</a:t>
            </a:r>
            <a:r>
              <a:rPr lang="en-GB" sz="1300" dirty="0"/>
              <a:t>; </a:t>
            </a:r>
            <a:r>
              <a:rPr lang="en-GB" sz="1300" dirty="0" smtClean="0"/>
              <a:t>his </a:t>
            </a:r>
            <a:r>
              <a:rPr lang="en-GB" sz="1300" dirty="0"/>
              <a:t>mother, </a:t>
            </a:r>
            <a:r>
              <a:rPr lang="en-GB" sz="1300" dirty="0" err="1"/>
              <a:t>Joane</a:t>
            </a:r>
            <a:r>
              <a:rPr lang="en-GB" sz="1300" dirty="0"/>
              <a:t> Hawke, gave birth to nine children, </a:t>
            </a:r>
            <a:r>
              <a:rPr lang="en-GB" sz="1300" dirty="0" smtClean="0"/>
              <a:t>of whom William was the </a:t>
            </a:r>
            <a:r>
              <a:rPr lang="en-GB" sz="1300" dirty="0"/>
              <a:t>eldest. William Harvey was the first person to correctly describe blood’s circulation in the body. </a:t>
            </a:r>
            <a:r>
              <a:rPr lang="en-GB" sz="1300" dirty="0" smtClean="0"/>
              <a:t>                                He </a:t>
            </a:r>
            <a:r>
              <a:rPr lang="en-GB" sz="1300" dirty="0"/>
              <a:t>showed that arteries </a:t>
            </a:r>
            <a:r>
              <a:rPr lang="en-GB" sz="1300" dirty="0" smtClean="0"/>
              <a:t> </a:t>
            </a:r>
          </a:p>
          <a:p>
            <a:pPr algn="r"/>
            <a:r>
              <a:rPr lang="en-GB" sz="1300" dirty="0" smtClean="0"/>
              <a:t>                                                 and </a:t>
            </a:r>
            <a:r>
              <a:rPr lang="en-GB" sz="1300" dirty="0"/>
              <a:t>veins form a complete </a:t>
            </a:r>
            <a:r>
              <a:rPr lang="en-GB" sz="1300" dirty="0" smtClean="0"/>
              <a:t>                            circuit</a:t>
            </a:r>
            <a:r>
              <a:rPr lang="en-GB" sz="1300" dirty="0"/>
              <a:t>. The circuit starts at  </a:t>
            </a:r>
            <a:endParaRPr lang="en-GB" sz="1300" dirty="0" smtClean="0"/>
          </a:p>
          <a:p>
            <a:pPr algn="r"/>
            <a:r>
              <a:rPr lang="en-GB" sz="1300" dirty="0" smtClean="0"/>
              <a:t>the </a:t>
            </a:r>
            <a:r>
              <a:rPr lang="en-GB" sz="1300" dirty="0"/>
              <a:t>heart and </a:t>
            </a:r>
            <a:endParaRPr lang="en-GB" sz="1300" dirty="0" smtClean="0"/>
          </a:p>
          <a:p>
            <a:pPr algn="r"/>
            <a:r>
              <a:rPr lang="en-GB" sz="1300" dirty="0" smtClean="0"/>
              <a:t>leads </a:t>
            </a:r>
            <a:r>
              <a:rPr lang="en-GB" sz="1300" dirty="0"/>
              <a:t>back </a:t>
            </a:r>
            <a:r>
              <a:rPr lang="en-GB" sz="1400" dirty="0"/>
              <a:t>to the heart. </a:t>
            </a:r>
          </a:p>
        </p:txBody>
      </p:sp>
    </p:spTree>
    <p:extLst>
      <p:ext uri="{BB962C8B-B14F-4D97-AF65-F5344CB8AC3E}">
        <p14:creationId xmlns:p14="http://schemas.microsoft.com/office/powerpoint/2010/main" val="3834459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5599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smtClean="0">
                <a:ln w="0"/>
                <a:solidFill>
                  <a:schemeClr val="tx1"/>
                </a:solidFill>
              </a:rPr>
              <a:t>Hollingworth</a:t>
            </a:r>
            <a:r>
              <a:rPr lang="en-GB" sz="2000" b="1" dirty="0" smtClean="0">
                <a:ln w="0"/>
                <a:solidFill>
                  <a:schemeClr val="tx1"/>
                </a:solidFill>
              </a:rPr>
              <a:t> Primary School Knowledge Organiser</a:t>
            </a:r>
            <a:endParaRPr lang="en-GB" sz="2000" b="1" dirty="0">
              <a:ln w="0"/>
              <a:solidFill>
                <a:schemeClr val="tx1"/>
              </a:solidFill>
            </a:endParaRPr>
          </a:p>
        </p:txBody>
      </p:sp>
      <p:sp>
        <p:nvSpPr>
          <p:cNvPr id="5" name="Rectangle 4"/>
          <p:cNvSpPr/>
          <p:nvPr/>
        </p:nvSpPr>
        <p:spPr>
          <a:xfrm>
            <a:off x="0" y="587829"/>
            <a:ext cx="4049486" cy="39188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Topic: Living Things and their Habitat</a:t>
            </a:r>
            <a:endParaRPr lang="en-GB" b="1" dirty="0">
              <a:solidFill>
                <a:schemeClr val="tx1"/>
              </a:solidFill>
            </a:endParaRPr>
          </a:p>
        </p:txBody>
      </p:sp>
      <p:sp>
        <p:nvSpPr>
          <p:cNvPr id="6" name="Rectangle 5"/>
          <p:cNvSpPr/>
          <p:nvPr/>
        </p:nvSpPr>
        <p:spPr>
          <a:xfrm>
            <a:off x="4049486" y="587829"/>
            <a:ext cx="3840900" cy="391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Year: 6</a:t>
            </a:r>
            <a:endParaRPr lang="en-GB" b="1" dirty="0">
              <a:solidFill>
                <a:schemeClr val="tx1"/>
              </a:solidFill>
            </a:endParaRPr>
          </a:p>
        </p:txBody>
      </p:sp>
      <p:sp>
        <p:nvSpPr>
          <p:cNvPr id="7" name="Rectangle 6"/>
          <p:cNvSpPr/>
          <p:nvPr/>
        </p:nvSpPr>
        <p:spPr>
          <a:xfrm>
            <a:off x="7890387" y="587829"/>
            <a:ext cx="4301613" cy="39188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Strand: Biology</a:t>
            </a:r>
            <a:endParaRPr lang="en-GB" b="1"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888013334"/>
              </p:ext>
            </p:extLst>
          </p:nvPr>
        </p:nvGraphicFramePr>
        <p:xfrm>
          <a:off x="7895659" y="1100646"/>
          <a:ext cx="4296342" cy="5757353"/>
        </p:xfrm>
        <a:graphic>
          <a:graphicData uri="http://schemas.openxmlformats.org/drawingml/2006/table">
            <a:tbl>
              <a:tblPr firstRow="1" bandRow="1">
                <a:tableStyleId>{5C22544A-7EE6-4342-B048-85BDC9FD1C3A}</a:tableStyleId>
              </a:tblPr>
              <a:tblGrid>
                <a:gridCol w="971847">
                  <a:extLst>
                    <a:ext uri="{9D8B030D-6E8A-4147-A177-3AD203B41FA5}">
                      <a16:colId xmlns:a16="http://schemas.microsoft.com/office/drawing/2014/main" val="163362862"/>
                    </a:ext>
                  </a:extLst>
                </a:gridCol>
                <a:gridCol w="3324495">
                  <a:extLst>
                    <a:ext uri="{9D8B030D-6E8A-4147-A177-3AD203B41FA5}">
                      <a16:colId xmlns:a16="http://schemas.microsoft.com/office/drawing/2014/main" val="3941757730"/>
                    </a:ext>
                  </a:extLst>
                </a:gridCol>
              </a:tblGrid>
              <a:tr h="251631">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1490849310"/>
                  </a:ext>
                </a:extLst>
              </a:tr>
              <a:tr h="849257">
                <a:tc>
                  <a:txBody>
                    <a:bodyPr/>
                    <a:lstStyle/>
                    <a:p>
                      <a:r>
                        <a:rPr lang="en-GB" sz="1400" b="1" dirty="0" smtClean="0"/>
                        <a:t>Micro- organisms</a:t>
                      </a:r>
                    </a:p>
                  </a:txBody>
                  <a:tcPr/>
                </a:tc>
                <a:tc>
                  <a:txBody>
                    <a:bodyPr/>
                    <a:lstStyle/>
                    <a:p>
                      <a:r>
                        <a:rPr lang="en-GB" sz="1200" dirty="0" smtClean="0"/>
                        <a:t>A living thing too small to been seen by the human eye. </a:t>
                      </a:r>
                      <a:endParaRPr lang="en-GB" sz="1200" dirty="0"/>
                    </a:p>
                  </a:txBody>
                  <a:tcPr/>
                </a:tc>
                <a:extLst>
                  <a:ext uri="{0D108BD9-81ED-4DB2-BD59-A6C34878D82A}">
                    <a16:rowId xmlns:a16="http://schemas.microsoft.com/office/drawing/2014/main" val="3334362472"/>
                  </a:ext>
                </a:extLst>
              </a:tr>
              <a:tr h="660534">
                <a:tc>
                  <a:txBody>
                    <a:bodyPr/>
                    <a:lstStyle/>
                    <a:p>
                      <a:r>
                        <a:rPr lang="en-GB" sz="1200" b="1" dirty="0" smtClean="0"/>
                        <a:t>invertebrate</a:t>
                      </a:r>
                      <a:endParaRPr lang="en-GB" sz="1200" b="1" dirty="0"/>
                    </a:p>
                  </a:txBody>
                  <a:tcPr/>
                </a:tc>
                <a:tc>
                  <a:txBody>
                    <a:bodyPr/>
                    <a:lstStyle/>
                    <a:p>
                      <a:r>
                        <a:rPr lang="en-GB" sz="1200" dirty="0" smtClean="0"/>
                        <a:t>Animals without a backbone. </a:t>
                      </a:r>
                    </a:p>
                  </a:txBody>
                  <a:tcPr/>
                </a:tc>
                <a:extLst>
                  <a:ext uri="{0D108BD9-81ED-4DB2-BD59-A6C34878D82A}">
                    <a16:rowId xmlns:a16="http://schemas.microsoft.com/office/drawing/2014/main" val="2152722534"/>
                  </a:ext>
                </a:extLst>
              </a:tr>
              <a:tr h="660534">
                <a:tc>
                  <a:txBody>
                    <a:bodyPr/>
                    <a:lstStyle/>
                    <a:p>
                      <a:r>
                        <a:rPr lang="en-GB" sz="1300" b="1" dirty="0" smtClean="0"/>
                        <a:t>vertebrate</a:t>
                      </a:r>
                      <a:endParaRPr lang="en-GB" sz="1300" b="1" dirty="0"/>
                    </a:p>
                  </a:txBody>
                  <a:tcPr/>
                </a:tc>
                <a:tc>
                  <a:txBody>
                    <a:bodyPr/>
                    <a:lstStyle/>
                    <a:p>
                      <a:r>
                        <a:rPr lang="en-GB" sz="1200" dirty="0" smtClean="0"/>
                        <a:t> Animals with a backbone or spinal column.</a:t>
                      </a:r>
                    </a:p>
                  </a:txBody>
                  <a:tcPr/>
                </a:tc>
                <a:extLst>
                  <a:ext uri="{0D108BD9-81ED-4DB2-BD59-A6C34878D82A}">
                    <a16:rowId xmlns:a16="http://schemas.microsoft.com/office/drawing/2014/main" val="1498692819"/>
                  </a:ext>
                </a:extLst>
              </a:tr>
              <a:tr h="660534">
                <a:tc>
                  <a:txBody>
                    <a:bodyPr/>
                    <a:lstStyle/>
                    <a:p>
                      <a:r>
                        <a:rPr lang="en-GB" sz="1300" b="1" dirty="0" smtClean="0"/>
                        <a:t>insect</a:t>
                      </a:r>
                      <a:endParaRPr lang="en-GB" sz="1300" b="1" dirty="0"/>
                    </a:p>
                  </a:txBody>
                  <a:tcPr/>
                </a:tc>
                <a:tc>
                  <a:txBody>
                    <a:bodyPr/>
                    <a:lstStyle/>
                    <a:p>
                      <a:r>
                        <a:rPr lang="en-GB" sz="1200" dirty="0" smtClean="0"/>
                        <a:t>A small arthropod animal that has six legs and three body parts.</a:t>
                      </a:r>
                      <a:endParaRPr lang="en-GB" sz="1200" dirty="0"/>
                    </a:p>
                  </a:txBody>
                  <a:tcPr/>
                </a:tc>
                <a:extLst>
                  <a:ext uri="{0D108BD9-81ED-4DB2-BD59-A6C34878D82A}">
                    <a16:rowId xmlns:a16="http://schemas.microsoft.com/office/drawing/2014/main" val="2291817311"/>
                  </a:ext>
                </a:extLst>
              </a:tr>
              <a:tr h="660534">
                <a:tc>
                  <a:txBody>
                    <a:bodyPr/>
                    <a:lstStyle/>
                    <a:p>
                      <a:r>
                        <a:rPr lang="en-GB" sz="1400" b="1" dirty="0" smtClean="0"/>
                        <a:t>molluscs</a:t>
                      </a:r>
                      <a:endParaRPr lang="en-GB" sz="1400" b="1" dirty="0"/>
                    </a:p>
                  </a:txBody>
                  <a:tcPr/>
                </a:tc>
                <a:tc>
                  <a:txBody>
                    <a:bodyPr/>
                    <a:lstStyle/>
                    <a:p>
                      <a:r>
                        <a:rPr lang="en-GB" sz="1200" dirty="0" smtClean="0"/>
                        <a:t>Invertebrate with an unsegmented body that can have a hard shell. </a:t>
                      </a:r>
                      <a:endParaRPr lang="en-GB" sz="1200" dirty="0"/>
                    </a:p>
                  </a:txBody>
                  <a:tcPr/>
                </a:tc>
                <a:extLst>
                  <a:ext uri="{0D108BD9-81ED-4DB2-BD59-A6C34878D82A}">
                    <a16:rowId xmlns:a16="http://schemas.microsoft.com/office/drawing/2014/main" val="3346434651"/>
                  </a:ext>
                </a:extLst>
              </a:tr>
              <a:tr h="660534">
                <a:tc>
                  <a:txBody>
                    <a:bodyPr/>
                    <a:lstStyle/>
                    <a:p>
                      <a:r>
                        <a:rPr lang="en-GB" sz="1400" b="1" dirty="0" smtClean="0"/>
                        <a:t>arachnid</a:t>
                      </a:r>
                      <a:endParaRPr lang="en-GB" sz="1400" b="1" dirty="0"/>
                    </a:p>
                  </a:txBody>
                  <a:tcPr/>
                </a:tc>
                <a:tc>
                  <a:txBody>
                    <a:bodyPr/>
                    <a:lstStyle/>
                    <a:p>
                      <a:r>
                        <a:rPr lang="en-GB" sz="1200" dirty="0" smtClean="0"/>
                        <a:t>A small invertebrate usually with eight legs.</a:t>
                      </a:r>
                    </a:p>
                  </a:txBody>
                  <a:tcPr/>
                </a:tc>
                <a:extLst>
                  <a:ext uri="{0D108BD9-81ED-4DB2-BD59-A6C34878D82A}">
                    <a16:rowId xmlns:a16="http://schemas.microsoft.com/office/drawing/2014/main" val="1891874654"/>
                  </a:ext>
                </a:extLst>
              </a:tr>
              <a:tr h="693261">
                <a:tc>
                  <a:txBody>
                    <a:bodyPr/>
                    <a:lstStyle/>
                    <a:p>
                      <a:r>
                        <a:rPr lang="en-GB" sz="1400" b="1" dirty="0" smtClean="0"/>
                        <a:t>bacteria</a:t>
                      </a:r>
                      <a:endParaRPr lang="en-GB" sz="1400" b="1" dirty="0"/>
                    </a:p>
                  </a:txBody>
                  <a:tcPr/>
                </a:tc>
                <a:tc>
                  <a:txBody>
                    <a:bodyPr/>
                    <a:lstStyle/>
                    <a:p>
                      <a:r>
                        <a:rPr lang="en-GB" sz="1200" dirty="0" smtClean="0"/>
                        <a:t>A single</a:t>
                      </a:r>
                      <a:r>
                        <a:rPr lang="en-GB" sz="1200" baseline="0" dirty="0" smtClean="0"/>
                        <a:t> celled organism that can live anywhere. </a:t>
                      </a:r>
                      <a:endParaRPr lang="en-GB" sz="1200" dirty="0"/>
                    </a:p>
                  </a:txBody>
                  <a:tcPr/>
                </a:tc>
                <a:extLst>
                  <a:ext uri="{0D108BD9-81ED-4DB2-BD59-A6C34878D82A}">
                    <a16:rowId xmlns:a16="http://schemas.microsoft.com/office/drawing/2014/main" val="2910184211"/>
                  </a:ext>
                </a:extLst>
              </a:tr>
              <a:tr h="660534">
                <a:tc>
                  <a:txBody>
                    <a:bodyPr/>
                    <a:lstStyle/>
                    <a:p>
                      <a:r>
                        <a:rPr lang="en-GB" sz="1400" b="1" dirty="0" smtClean="0"/>
                        <a:t>species</a:t>
                      </a:r>
                      <a:endParaRPr lang="en-GB" sz="1400" b="1" dirty="0"/>
                    </a:p>
                  </a:txBody>
                  <a:tcPr/>
                </a:tc>
                <a:tc>
                  <a:txBody>
                    <a:bodyPr/>
                    <a:lstStyle/>
                    <a:p>
                      <a:r>
                        <a:rPr lang="en-GB" sz="1200" dirty="0" smtClean="0"/>
                        <a:t>A group of living things</a:t>
                      </a:r>
                      <a:r>
                        <a:rPr lang="en-GB" sz="1200" baseline="0" dirty="0" smtClean="0"/>
                        <a:t> that are closely related.</a:t>
                      </a:r>
                      <a:endParaRPr lang="en-GB" sz="1200" dirty="0"/>
                    </a:p>
                  </a:txBody>
                  <a:tcPr/>
                </a:tc>
                <a:extLst>
                  <a:ext uri="{0D108BD9-81ED-4DB2-BD59-A6C34878D82A}">
                    <a16:rowId xmlns:a16="http://schemas.microsoft.com/office/drawing/2014/main" val="1518114237"/>
                  </a:ext>
                </a:extLst>
              </a:tr>
            </a:tbl>
          </a:graphicData>
        </a:graphic>
      </p:graphicFrame>
      <p:sp>
        <p:nvSpPr>
          <p:cNvPr id="10" name="Rectangle 9"/>
          <p:cNvSpPr/>
          <p:nvPr/>
        </p:nvSpPr>
        <p:spPr>
          <a:xfrm>
            <a:off x="0" y="3997913"/>
            <a:ext cx="4049486" cy="485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What should I already know?</a:t>
            </a:r>
            <a:endParaRPr lang="en-GB" b="1" dirty="0"/>
          </a:p>
        </p:txBody>
      </p:sp>
      <p:sp>
        <p:nvSpPr>
          <p:cNvPr id="2" name="Rectangle 1"/>
          <p:cNvSpPr/>
          <p:nvPr/>
        </p:nvSpPr>
        <p:spPr>
          <a:xfrm>
            <a:off x="-18440" y="4479437"/>
            <a:ext cx="4065287" cy="23785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p:cNvSpPr/>
          <p:nvPr/>
        </p:nvSpPr>
        <p:spPr>
          <a:xfrm>
            <a:off x="0" y="979714"/>
            <a:ext cx="4049486"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Famous scientist</a:t>
            </a:r>
            <a:endParaRPr lang="en-GB" b="1" dirty="0"/>
          </a:p>
        </p:txBody>
      </p:sp>
      <p:sp>
        <p:nvSpPr>
          <p:cNvPr id="13" name="Rectangle 12"/>
          <p:cNvSpPr/>
          <p:nvPr/>
        </p:nvSpPr>
        <p:spPr>
          <a:xfrm>
            <a:off x="4049481" y="986247"/>
            <a:ext cx="3840901" cy="3763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Classification</a:t>
            </a:r>
            <a:endParaRPr lang="en-GB" b="1" dirty="0"/>
          </a:p>
        </p:txBody>
      </p:sp>
      <p:sp>
        <p:nvSpPr>
          <p:cNvPr id="26" name="TextBox 25"/>
          <p:cNvSpPr txBox="1"/>
          <p:nvPr/>
        </p:nvSpPr>
        <p:spPr>
          <a:xfrm>
            <a:off x="0" y="4615562"/>
            <a:ext cx="3935896" cy="2100575"/>
          </a:xfrm>
          <a:prstGeom prst="rect">
            <a:avLst/>
          </a:prstGeom>
          <a:noFill/>
        </p:spPr>
        <p:txBody>
          <a:bodyPr wrap="square" rtlCol="0">
            <a:spAutoFit/>
          </a:bodyPr>
          <a:lstStyle/>
          <a:p>
            <a:r>
              <a:rPr lang="en-GB" sz="1450" dirty="0" smtClean="0"/>
              <a:t>• </a:t>
            </a:r>
            <a:r>
              <a:rPr lang="en-GB" sz="1450" dirty="0"/>
              <a:t>Recognise that living things can be grouped in a variety of ways. </a:t>
            </a:r>
            <a:endParaRPr lang="en-GB" sz="1450" dirty="0" smtClean="0"/>
          </a:p>
          <a:p>
            <a:r>
              <a:rPr lang="en-GB" sz="1450" dirty="0" smtClean="0"/>
              <a:t>• </a:t>
            </a:r>
            <a:r>
              <a:rPr lang="en-GB" sz="1450" dirty="0"/>
              <a:t>Explore and use classification keys to help group, identify and name a variety of living things in their local and wider environment. </a:t>
            </a:r>
          </a:p>
          <a:p>
            <a:r>
              <a:rPr lang="en-GB" sz="1450" dirty="0"/>
              <a:t>• Describe the differences in the life cycles of a mammal, an amphibian, an insect and a bird. </a:t>
            </a:r>
          </a:p>
          <a:p>
            <a:r>
              <a:rPr lang="en-GB" sz="1450" dirty="0"/>
              <a:t>• Describe the life process of reproduction in some plants and animals. </a:t>
            </a:r>
          </a:p>
        </p:txBody>
      </p:sp>
      <p:sp>
        <p:nvSpPr>
          <p:cNvPr id="14" name="Rectangle 13"/>
          <p:cNvSpPr/>
          <p:nvPr/>
        </p:nvSpPr>
        <p:spPr>
          <a:xfrm>
            <a:off x="0" y="1362626"/>
            <a:ext cx="4049485" cy="26241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890388" y="979714"/>
            <a:ext cx="4301612" cy="376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Key Vocabulary</a:t>
            </a:r>
            <a:endParaRPr lang="en-GB" b="1" dirty="0"/>
          </a:p>
        </p:txBody>
      </p:sp>
      <p:sp>
        <p:nvSpPr>
          <p:cNvPr id="19" name="Rectangle 18"/>
          <p:cNvSpPr/>
          <p:nvPr/>
        </p:nvSpPr>
        <p:spPr>
          <a:xfrm>
            <a:off x="4049474" y="3993235"/>
            <a:ext cx="3846185" cy="482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Grouping Living Things</a:t>
            </a:r>
            <a:endParaRPr lang="en-GB" b="1" dirty="0"/>
          </a:p>
        </p:txBody>
      </p:sp>
      <p:sp>
        <p:nvSpPr>
          <p:cNvPr id="18" name="Rectangle 17"/>
          <p:cNvSpPr/>
          <p:nvPr/>
        </p:nvSpPr>
        <p:spPr>
          <a:xfrm>
            <a:off x="1249459" y="1381345"/>
            <a:ext cx="2778950" cy="1600438"/>
          </a:xfrm>
          <a:prstGeom prst="rect">
            <a:avLst/>
          </a:prstGeom>
        </p:spPr>
        <p:txBody>
          <a:bodyPr wrap="square">
            <a:spAutoFit/>
          </a:bodyPr>
          <a:lstStyle/>
          <a:p>
            <a:r>
              <a:rPr lang="en-GB" sz="1400" dirty="0"/>
              <a:t>Carl Linnaeus was a Swedish scientist who believed it was very important to have a standard system of classification. </a:t>
            </a:r>
            <a:endParaRPr lang="en-GB" sz="1400" dirty="0" smtClean="0"/>
          </a:p>
          <a:p>
            <a:r>
              <a:rPr lang="en-GB" sz="1400" dirty="0" smtClean="0"/>
              <a:t>At </a:t>
            </a:r>
            <a:r>
              <a:rPr lang="en-GB" sz="1400" dirty="0"/>
              <a:t>the time he was alive, in the 1700s, there was no agreed standard method. </a:t>
            </a:r>
          </a:p>
        </p:txBody>
      </p:sp>
      <p:sp>
        <p:nvSpPr>
          <p:cNvPr id="21" name="Rectangle 20"/>
          <p:cNvSpPr/>
          <p:nvPr/>
        </p:nvSpPr>
        <p:spPr>
          <a:xfrm>
            <a:off x="0" y="3039490"/>
            <a:ext cx="4170951" cy="954107"/>
          </a:xfrm>
          <a:prstGeom prst="rect">
            <a:avLst/>
          </a:prstGeom>
        </p:spPr>
        <p:txBody>
          <a:bodyPr wrap="square">
            <a:spAutoFit/>
          </a:bodyPr>
          <a:lstStyle/>
          <a:p>
            <a:r>
              <a:rPr lang="en-GB" sz="1400" dirty="0"/>
              <a:t>In 1735, he published his first edition of ‘</a:t>
            </a:r>
            <a:r>
              <a:rPr lang="en-GB" sz="1400" dirty="0" err="1"/>
              <a:t>Systema</a:t>
            </a:r>
            <a:r>
              <a:rPr lang="en-GB" sz="1400" dirty="0"/>
              <a:t> </a:t>
            </a:r>
            <a:r>
              <a:rPr lang="en-GB" sz="1400" dirty="0" err="1"/>
              <a:t>Naturae</a:t>
            </a:r>
            <a:r>
              <a:rPr lang="en-GB" sz="1400" dirty="0"/>
              <a:t>’, which described his system for classifying living things. Linnaeus' original system of classification classified everything in nature into a hierarchy. </a:t>
            </a:r>
            <a:endParaRPr lang="en-GB" sz="1400" b="1" dirty="0"/>
          </a:p>
        </p:txBody>
      </p:sp>
      <p:pic>
        <p:nvPicPr>
          <p:cNvPr id="16" name="Picture 15"/>
          <p:cNvPicPr>
            <a:picLocks noChangeAspect="1"/>
          </p:cNvPicPr>
          <p:nvPr/>
        </p:nvPicPr>
        <p:blipFill>
          <a:blip r:embed="rId2"/>
          <a:stretch>
            <a:fillRect/>
          </a:stretch>
        </p:blipFill>
        <p:spPr>
          <a:xfrm>
            <a:off x="-1" y="1367237"/>
            <a:ext cx="1244193" cy="1685925"/>
          </a:xfrm>
          <a:prstGeom prst="rect">
            <a:avLst/>
          </a:prstGeom>
        </p:spPr>
      </p:pic>
      <p:pic>
        <p:nvPicPr>
          <p:cNvPr id="17" name="Picture 16"/>
          <p:cNvPicPr>
            <a:picLocks noChangeAspect="1"/>
          </p:cNvPicPr>
          <p:nvPr/>
        </p:nvPicPr>
        <p:blipFill>
          <a:blip r:embed="rId3"/>
          <a:stretch>
            <a:fillRect/>
          </a:stretch>
        </p:blipFill>
        <p:spPr>
          <a:xfrm>
            <a:off x="4060001" y="1362625"/>
            <a:ext cx="3806667" cy="2642735"/>
          </a:xfrm>
          <a:prstGeom prst="rect">
            <a:avLst/>
          </a:prstGeom>
        </p:spPr>
      </p:pic>
      <p:pic>
        <p:nvPicPr>
          <p:cNvPr id="20" name="Picture 19"/>
          <p:cNvPicPr>
            <a:picLocks noChangeAspect="1"/>
          </p:cNvPicPr>
          <p:nvPr/>
        </p:nvPicPr>
        <p:blipFill>
          <a:blip r:embed="rId4"/>
          <a:stretch>
            <a:fillRect/>
          </a:stretch>
        </p:blipFill>
        <p:spPr>
          <a:xfrm>
            <a:off x="4067925" y="4475486"/>
            <a:ext cx="3827734" cy="2380725"/>
          </a:xfrm>
          <a:prstGeom prst="rect">
            <a:avLst/>
          </a:prstGeom>
        </p:spPr>
      </p:pic>
    </p:spTree>
    <p:extLst>
      <p:ext uri="{BB962C8B-B14F-4D97-AF65-F5344CB8AC3E}">
        <p14:creationId xmlns:p14="http://schemas.microsoft.com/office/powerpoint/2010/main" val="15599599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2207</TotalTime>
  <Words>1721</Words>
  <Application>Microsoft Office PowerPoint</Application>
  <PresentationFormat>Widescreen</PresentationFormat>
  <Paragraphs>183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Company>Hollingworth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Malone</dc:creator>
  <cp:lastModifiedBy>Susan Leech</cp:lastModifiedBy>
  <cp:revision>39</cp:revision>
  <cp:lastPrinted>2021-03-29T07:11:45Z</cp:lastPrinted>
  <dcterms:created xsi:type="dcterms:W3CDTF">2021-03-24T15:09:31Z</dcterms:created>
  <dcterms:modified xsi:type="dcterms:W3CDTF">2023-10-17T15:09:00Z</dcterms:modified>
</cp:coreProperties>
</file>